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579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65404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9096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8471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6723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4909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011479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755766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217965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06171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84919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2199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91483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14604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21672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99911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1440169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57857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5681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97126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2000" y="304800"/>
            <a:ext cx="7466330" cy="49988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5400" spc="-30" dirty="0">
                <a:solidFill>
                  <a:srgbClr val="FFFFFF"/>
                </a:solidFill>
              </a:rPr>
              <a:t>Металлогения </a:t>
            </a:r>
            <a:r>
              <a:rPr sz="5400" spc="40" dirty="0">
                <a:solidFill>
                  <a:srgbClr val="FFFFFF"/>
                </a:solidFill>
              </a:rPr>
              <a:t> </a:t>
            </a:r>
            <a:r>
              <a:rPr sz="5400" spc="-85" dirty="0" err="1">
                <a:solidFill>
                  <a:srgbClr val="FFFFFF"/>
                </a:solidFill>
              </a:rPr>
              <a:t>золота</a:t>
            </a:r>
            <a:r>
              <a:rPr lang="ru-RU" sz="5400" spc="-85" dirty="0">
                <a:solidFill>
                  <a:srgbClr val="FFFFFF"/>
                </a:solidFill>
              </a:rPr>
              <a:t>:</a:t>
            </a:r>
            <a:br>
              <a:rPr lang="ru-RU" sz="5400" spc="-85" dirty="0">
                <a:solidFill>
                  <a:srgbClr val="FFFFFF"/>
                </a:solidFill>
              </a:rPr>
            </a:br>
            <a:r>
              <a:rPr lang="ru-RU" sz="5400" spc="-85" dirty="0">
                <a:solidFill>
                  <a:srgbClr val="FFFFFF"/>
                </a:solidFill>
              </a:rPr>
              <a:t>геохимия, минералогия, ресурсы, основные геолого-генетические типы</a:t>
            </a:r>
            <a:br>
              <a:rPr lang="ru-RU" sz="5400" spc="-85" dirty="0">
                <a:solidFill>
                  <a:srgbClr val="FFFFFF"/>
                </a:solidFill>
              </a:rPr>
            </a:br>
            <a:r>
              <a:rPr lang="ru-RU" sz="5400" spc="-85" dirty="0">
                <a:solidFill>
                  <a:srgbClr val="FFFFFF"/>
                </a:solidFill>
              </a:rPr>
              <a:t>лекция 1-2</a:t>
            </a:r>
            <a:endParaRPr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4742" y="0"/>
            <a:ext cx="19945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Ис</a:t>
            </a:r>
            <a:r>
              <a:rPr spc="-50" dirty="0"/>
              <a:t>т</a:t>
            </a:r>
            <a:r>
              <a:rPr spc="-10" dirty="0"/>
              <a:t>ория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0126" y="3754754"/>
            <a:ext cx="3563873" cy="310324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42138" y="548995"/>
            <a:ext cx="8820785" cy="620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0000"/>
              </a:lnSpc>
              <a:spcBef>
                <a:spcPts val="100"/>
              </a:spcBef>
            </a:pPr>
            <a:r>
              <a:rPr sz="2000" spc="-15" dirty="0">
                <a:latin typeface="Times New Roman"/>
                <a:cs typeface="Times New Roman"/>
              </a:rPr>
              <a:t>Латинское </a:t>
            </a:r>
            <a:r>
              <a:rPr sz="2000" spc="-5" dirty="0">
                <a:latin typeface="Times New Roman"/>
                <a:cs typeface="Times New Roman"/>
              </a:rPr>
              <a:t>название золота </a:t>
            </a:r>
            <a:r>
              <a:rPr sz="2000" dirty="0">
                <a:latin typeface="Times New Roman"/>
                <a:cs typeface="Times New Roman"/>
              </a:rPr>
              <a:t>aurum </a:t>
            </a:r>
            <a:r>
              <a:rPr sz="2000" spc="-10" dirty="0">
                <a:latin typeface="Times New Roman"/>
                <a:cs typeface="Times New Roman"/>
              </a:rPr>
              <a:t>означает </a:t>
            </a:r>
            <a:r>
              <a:rPr sz="2000" dirty="0">
                <a:latin typeface="Times New Roman"/>
                <a:cs typeface="Times New Roman"/>
              </a:rPr>
              <a:t>«жёлтое» и </a:t>
            </a:r>
            <a:r>
              <a:rPr sz="2000" spc="-5" dirty="0">
                <a:latin typeface="Times New Roman"/>
                <a:cs typeface="Times New Roman"/>
              </a:rPr>
              <a:t>родственно </a:t>
            </a:r>
            <a:r>
              <a:rPr sz="2000" dirty="0">
                <a:latin typeface="Times New Roman"/>
                <a:cs typeface="Times New Roman"/>
              </a:rPr>
              <a:t>с «Авророй»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(Aurora)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утренней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зарёй.</a:t>
            </a:r>
            <a:endParaRPr sz="20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10000"/>
              </a:lnSpc>
            </a:pPr>
            <a:r>
              <a:rPr sz="2000" spc="-20" dirty="0">
                <a:latin typeface="Times New Roman"/>
                <a:cs typeface="Times New Roman"/>
              </a:rPr>
              <a:t>Украшения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из </a:t>
            </a:r>
            <a:r>
              <a:rPr sz="2000" spc="-10" dirty="0">
                <a:latin typeface="Times New Roman"/>
                <a:cs typeface="Times New Roman"/>
              </a:rPr>
              <a:t>золота (ожерелья, </a:t>
            </a:r>
            <a:r>
              <a:rPr sz="2000" dirty="0">
                <a:latin typeface="Times New Roman"/>
                <a:cs typeface="Times New Roman"/>
              </a:rPr>
              <a:t>сережки, </a:t>
            </a:r>
            <a:r>
              <a:rPr sz="2000" spc="-5" dirty="0">
                <a:latin typeface="Times New Roman"/>
                <a:cs typeface="Times New Roman"/>
              </a:rPr>
              <a:t>подвески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5" dirty="0">
                <a:latin typeface="Times New Roman"/>
                <a:cs typeface="Times New Roman"/>
              </a:rPr>
              <a:t>др.), </a:t>
            </a:r>
            <a:r>
              <a:rPr sz="2000" spc="-10" dirty="0">
                <a:latin typeface="Times New Roman"/>
                <a:cs typeface="Times New Roman"/>
              </a:rPr>
              <a:t>изготовленные </a:t>
            </a:r>
            <a:r>
              <a:rPr sz="2000" spc="10" dirty="0">
                <a:latin typeface="Times New Roman"/>
                <a:cs typeface="Times New Roman"/>
              </a:rPr>
              <a:t>из 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сплюснутых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самородков,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найдены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культурных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слоях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неолита</a:t>
            </a:r>
            <a:r>
              <a:rPr sz="2000" spc="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(5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4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тыс.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лет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0000"/>
              </a:lnSpc>
            </a:pPr>
            <a:r>
              <a:rPr sz="2000" dirty="0">
                <a:latin typeface="Times New Roman"/>
                <a:cs typeface="Times New Roman"/>
              </a:rPr>
              <a:t>до </a:t>
            </a:r>
            <a:r>
              <a:rPr sz="2000" spc="-5" dirty="0">
                <a:latin typeface="Times New Roman"/>
                <a:cs typeface="Times New Roman"/>
              </a:rPr>
              <a:t>н. э.). </a:t>
            </a:r>
            <a:r>
              <a:rPr sz="2000" spc="5" dirty="0">
                <a:latin typeface="Times New Roman"/>
                <a:cs typeface="Times New Roman"/>
              </a:rPr>
              <a:t>По </a:t>
            </a:r>
            <a:r>
              <a:rPr sz="2000" spc="-5" dirty="0">
                <a:latin typeface="Times New Roman"/>
                <a:cs typeface="Times New Roman"/>
              </a:rPr>
              <a:t>мнению </a:t>
            </a:r>
            <a:r>
              <a:rPr sz="2000" spc="-15" dirty="0">
                <a:latin typeface="Times New Roman"/>
                <a:cs typeface="Times New Roman"/>
              </a:rPr>
              <a:t>некоторых </a:t>
            </a:r>
            <a:r>
              <a:rPr sz="2000" spc="-10" dirty="0">
                <a:latin typeface="Times New Roman"/>
                <a:cs typeface="Times New Roman"/>
              </a:rPr>
              <a:t>исследователей, </a:t>
            </a:r>
            <a:r>
              <a:rPr sz="2000" spc="-20" dirty="0">
                <a:latin typeface="Times New Roman"/>
                <a:cs typeface="Times New Roman"/>
              </a:rPr>
              <a:t>золото </a:t>
            </a:r>
            <a:r>
              <a:rPr sz="2000" dirty="0">
                <a:latin typeface="Times New Roman"/>
                <a:cs typeface="Times New Roman"/>
              </a:rPr>
              <a:t>было </a:t>
            </a:r>
            <a:r>
              <a:rPr sz="2000" spc="5" dirty="0">
                <a:latin typeface="Times New Roman"/>
                <a:cs typeface="Times New Roman"/>
              </a:rPr>
              <a:t>известно </a:t>
            </a:r>
            <a:r>
              <a:rPr sz="2000" spc="-5" dirty="0">
                <a:latin typeface="Times New Roman"/>
                <a:cs typeface="Times New Roman"/>
              </a:rPr>
              <a:t>человеку </a:t>
            </a:r>
            <a:r>
              <a:rPr sz="2000" dirty="0">
                <a:latin typeface="Times New Roman"/>
                <a:cs typeface="Times New Roman"/>
              </a:rPr>
              <a:t> еще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раньше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6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тыс.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лет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до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н.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э.</a:t>
            </a:r>
            <a:r>
              <a:rPr sz="2000" dirty="0">
                <a:latin typeface="Times New Roman"/>
                <a:cs typeface="Times New Roman"/>
              </a:rPr>
              <a:t> Древний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Рим</a:t>
            </a:r>
            <a:r>
              <a:rPr sz="2000" dirty="0">
                <a:latin typeface="Times New Roman"/>
                <a:cs typeface="Times New Roman"/>
              </a:rPr>
              <a:t> славился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широкими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масштабами добычи </a:t>
            </a:r>
            <a:r>
              <a:rPr sz="2000" spc="-10" dirty="0">
                <a:latin typeface="Times New Roman"/>
                <a:cs typeface="Times New Roman"/>
              </a:rPr>
              <a:t>золота, </a:t>
            </a:r>
            <a:r>
              <a:rPr sz="2000" dirty="0">
                <a:latin typeface="Times New Roman"/>
                <a:cs typeface="Times New Roman"/>
              </a:rPr>
              <a:t>особенно в I в. </a:t>
            </a:r>
            <a:r>
              <a:rPr sz="2000" spc="-5" dirty="0">
                <a:latin typeface="Times New Roman"/>
                <a:cs typeface="Times New Roman"/>
              </a:rPr>
              <a:t>до н. </a:t>
            </a:r>
            <a:r>
              <a:rPr sz="2000" dirty="0">
                <a:latin typeface="Times New Roman"/>
                <a:cs typeface="Times New Roman"/>
              </a:rPr>
              <a:t>э. В </a:t>
            </a:r>
            <a:r>
              <a:rPr sz="2000" spc="-20" dirty="0">
                <a:latin typeface="Times New Roman"/>
                <a:cs typeface="Times New Roman"/>
              </a:rPr>
              <a:t>Африке, </a:t>
            </a:r>
            <a:r>
              <a:rPr sz="2000" dirty="0">
                <a:latin typeface="Times New Roman"/>
                <a:cs typeface="Times New Roman"/>
              </a:rPr>
              <a:t>Азии, Европе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золото </a:t>
            </a:r>
            <a:r>
              <a:rPr sz="2000" dirty="0">
                <a:latin typeface="Times New Roman"/>
                <a:cs typeface="Times New Roman"/>
              </a:rPr>
              <a:t>добывалось в </a:t>
            </a:r>
            <a:r>
              <a:rPr sz="2000" spc="-5" dirty="0">
                <a:latin typeface="Times New Roman"/>
                <a:cs typeface="Times New Roman"/>
              </a:rPr>
              <a:t>III </a:t>
            </a:r>
            <a:r>
              <a:rPr sz="2000" dirty="0">
                <a:latin typeface="Times New Roman"/>
                <a:cs typeface="Times New Roman"/>
              </a:rPr>
              <a:t>— </a:t>
            </a:r>
            <a:r>
              <a:rPr sz="2000" spc="-5" dirty="0">
                <a:latin typeface="Times New Roman"/>
                <a:cs typeface="Times New Roman"/>
              </a:rPr>
              <a:t>II </a:t>
            </a:r>
            <a:r>
              <a:rPr sz="2000" dirty="0">
                <a:latin typeface="Times New Roman"/>
                <a:cs typeface="Times New Roman"/>
              </a:rPr>
              <a:t>тысячелетиях </a:t>
            </a:r>
            <a:r>
              <a:rPr sz="2000" spc="-5" dirty="0">
                <a:latin typeface="Times New Roman"/>
                <a:cs typeface="Times New Roman"/>
              </a:rPr>
              <a:t>до н. </a:t>
            </a:r>
            <a:r>
              <a:rPr sz="2000" dirty="0">
                <a:latin typeface="Times New Roman"/>
                <a:cs typeface="Times New Roman"/>
              </a:rPr>
              <a:t>э. На </a:t>
            </a:r>
            <a:r>
              <a:rPr sz="2000" spc="-5" dirty="0">
                <a:latin typeface="Times New Roman"/>
                <a:cs typeface="Times New Roman"/>
              </a:rPr>
              <a:t>территории </a:t>
            </a:r>
            <a:r>
              <a:rPr sz="2000" dirty="0">
                <a:latin typeface="Times New Roman"/>
                <a:cs typeface="Times New Roman"/>
              </a:rPr>
              <a:t>России </a:t>
            </a:r>
            <a:r>
              <a:rPr sz="2000" spc="-20" dirty="0">
                <a:latin typeface="Times New Roman"/>
                <a:cs typeface="Times New Roman"/>
              </a:rPr>
              <a:t>золото 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добывали скифы. В </a:t>
            </a:r>
            <a:r>
              <a:rPr sz="2000" spc="-25" dirty="0">
                <a:latin typeface="Times New Roman"/>
                <a:cs typeface="Times New Roman"/>
              </a:rPr>
              <a:t>трудах Геродота </a:t>
            </a:r>
            <a:r>
              <a:rPr sz="2000" dirty="0">
                <a:latin typeface="Times New Roman"/>
                <a:cs typeface="Times New Roman"/>
              </a:rPr>
              <a:t>(V в. до </a:t>
            </a:r>
            <a:r>
              <a:rPr sz="2000" spc="-5" dirty="0">
                <a:latin typeface="Times New Roman"/>
                <a:cs typeface="Times New Roman"/>
              </a:rPr>
              <a:t>н. </a:t>
            </a:r>
            <a:r>
              <a:rPr sz="2000" spc="-10" dirty="0">
                <a:latin typeface="Times New Roman"/>
                <a:cs typeface="Times New Roman"/>
              </a:rPr>
              <a:t>э.) </a:t>
            </a:r>
            <a:r>
              <a:rPr sz="2000" spc="-5" dirty="0">
                <a:latin typeface="Times New Roman"/>
                <a:cs typeface="Times New Roman"/>
              </a:rPr>
              <a:t>упоминается об </a:t>
            </a:r>
            <a:r>
              <a:rPr sz="2000" spc="-10" dirty="0">
                <a:latin typeface="Times New Roman"/>
                <a:cs typeface="Times New Roman"/>
              </a:rPr>
              <a:t>огромных </a:t>
            </a:r>
            <a:r>
              <a:rPr sz="2000" spc="-5" dirty="0">
                <a:latin typeface="Times New Roman"/>
                <a:cs typeface="Times New Roman"/>
              </a:rPr>
              <a:t> запасах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золота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Рифейских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(Уральских)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горах.</a:t>
            </a:r>
            <a:endParaRPr sz="2000">
              <a:latin typeface="Times New Roman"/>
              <a:cs typeface="Times New Roman"/>
            </a:endParaRPr>
          </a:p>
          <a:p>
            <a:pPr marL="12700" marR="3423920">
              <a:lnSpc>
                <a:spcPts val="288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В России </a:t>
            </a:r>
            <a:r>
              <a:rPr sz="2000" spc="-10" dirty="0">
                <a:latin typeface="Times New Roman"/>
                <a:cs typeface="Times New Roman"/>
              </a:rPr>
              <a:t>коренное </a:t>
            </a:r>
            <a:r>
              <a:rPr sz="2000" spc="-15" dirty="0">
                <a:latin typeface="Times New Roman"/>
                <a:cs typeface="Times New Roman"/>
              </a:rPr>
              <a:t>золото </a:t>
            </a:r>
            <a:r>
              <a:rPr sz="2000" spc="-5" dirty="0">
                <a:latin typeface="Times New Roman"/>
                <a:cs typeface="Times New Roman"/>
              </a:rPr>
              <a:t>впервые </a:t>
            </a:r>
            <a:r>
              <a:rPr sz="2000" dirty="0">
                <a:latin typeface="Times New Roman"/>
                <a:cs typeface="Times New Roman"/>
              </a:rPr>
              <a:t>было </a:t>
            </a:r>
            <a:r>
              <a:rPr sz="2000" spc="-5" dirty="0">
                <a:latin typeface="Times New Roman"/>
                <a:cs typeface="Times New Roman"/>
              </a:rPr>
              <a:t>открыто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5" dirty="0">
                <a:latin typeface="Times New Roman"/>
                <a:cs typeface="Times New Roman"/>
              </a:rPr>
              <a:t> Карелии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(Воицкий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рудник, </a:t>
            </a:r>
            <a:r>
              <a:rPr sz="2000" spc="5" dirty="0">
                <a:latin typeface="Times New Roman"/>
                <a:cs typeface="Times New Roman"/>
              </a:rPr>
              <a:t>1732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80" dirty="0">
                <a:latin typeface="Times New Roman"/>
                <a:cs typeface="Times New Roman"/>
              </a:rPr>
              <a:t>г.)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на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Times New Roman"/>
                <a:cs typeface="Times New Roman"/>
              </a:rPr>
              <a:t>Урале 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(Березовский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рудник,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1742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60" dirty="0">
                <a:latin typeface="Times New Roman"/>
                <a:cs typeface="Times New Roman"/>
              </a:rPr>
              <a:t>г.).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Затем </a:t>
            </a:r>
            <a:r>
              <a:rPr sz="2000" spc="-5" dirty="0">
                <a:latin typeface="Times New Roman"/>
                <a:cs typeface="Times New Roman"/>
              </a:rPr>
              <a:t>месторожде-</a:t>
            </a:r>
            <a:endParaRPr sz="2000">
              <a:latin typeface="Times New Roman"/>
              <a:cs typeface="Times New Roman"/>
            </a:endParaRPr>
          </a:p>
          <a:p>
            <a:pPr marL="12700" marR="3505200">
              <a:lnSpc>
                <a:spcPts val="2880"/>
              </a:lnSpc>
              <a:spcBef>
                <a:spcPts val="5"/>
              </a:spcBef>
            </a:pPr>
            <a:r>
              <a:rPr sz="2000" spc="-5" dirty="0">
                <a:latin typeface="Times New Roman"/>
                <a:cs typeface="Times New Roman"/>
              </a:rPr>
              <a:t>ния золота </a:t>
            </a:r>
            <a:r>
              <a:rPr sz="2000" dirty="0">
                <a:latin typeface="Times New Roman"/>
                <a:cs typeface="Times New Roman"/>
              </a:rPr>
              <a:t>были </a:t>
            </a:r>
            <a:r>
              <a:rPr sz="2000" spc="-5" dirty="0">
                <a:latin typeface="Times New Roman"/>
                <a:cs typeface="Times New Roman"/>
              </a:rPr>
              <a:t>найдены </a:t>
            </a:r>
            <a:r>
              <a:rPr sz="2000" dirty="0">
                <a:latin typeface="Times New Roman"/>
                <a:cs typeface="Times New Roman"/>
              </a:rPr>
              <a:t>в Сибири </a:t>
            </a:r>
            <a:r>
              <a:rPr sz="2000" spc="5" dirty="0">
                <a:latin typeface="Times New Roman"/>
                <a:cs typeface="Times New Roman"/>
              </a:rPr>
              <a:t>(Алтай, </a:t>
            </a:r>
            <a:r>
              <a:rPr sz="2000" dirty="0">
                <a:latin typeface="Times New Roman"/>
                <a:cs typeface="Times New Roman"/>
              </a:rPr>
              <a:t>Сая-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ны, Забайкалье,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Якутия),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на</a:t>
            </a:r>
            <a:r>
              <a:rPr sz="2000" dirty="0">
                <a:latin typeface="Times New Roman"/>
                <a:cs typeface="Times New Roman"/>
              </a:rPr>
              <a:t> Дальнем </a:t>
            </a:r>
            <a:r>
              <a:rPr sz="2000" spc="-5" dirty="0">
                <a:latin typeface="Times New Roman"/>
                <a:cs typeface="Times New Roman"/>
              </a:rPr>
              <a:t>Востоке </a:t>
            </a:r>
            <a:r>
              <a:rPr sz="2000" dirty="0">
                <a:latin typeface="Times New Roman"/>
                <a:cs typeface="Times New Roman"/>
              </a:rPr>
              <a:t> (Приморье,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Приамурье)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-5" dirty="0">
                <a:latin typeface="Times New Roman"/>
                <a:cs typeface="Times New Roman"/>
              </a:rPr>
              <a:t> на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Чукотке.</a:t>
            </a:r>
            <a:endParaRPr sz="2000">
              <a:latin typeface="Times New Roman"/>
              <a:cs typeface="Times New Roman"/>
            </a:endParaRPr>
          </a:p>
          <a:p>
            <a:pPr marR="3465195" algn="r">
              <a:lnSpc>
                <a:spcPct val="100000"/>
              </a:lnSpc>
              <a:spcBef>
                <a:spcPts val="1005"/>
              </a:spcBef>
            </a:pPr>
            <a:r>
              <a:rPr sz="1600" spc="-10" dirty="0">
                <a:latin typeface="Times New Roman"/>
                <a:cs typeface="Times New Roman"/>
              </a:rPr>
              <a:t>Золотые</a:t>
            </a:r>
            <a:r>
              <a:rPr sz="1600" dirty="0">
                <a:latin typeface="Times New Roman"/>
                <a:cs typeface="Times New Roman"/>
              </a:rPr>
              <a:t> серьги </a:t>
            </a:r>
            <a:r>
              <a:rPr sz="1600" spc="-5" dirty="0">
                <a:latin typeface="Times New Roman"/>
                <a:cs typeface="Times New Roman"/>
              </a:rPr>
              <a:t>из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Полиокни,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Лемнос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(Греция)</a:t>
            </a:r>
            <a:endParaRPr sz="1600">
              <a:latin typeface="Times New Roman"/>
              <a:cs typeface="Times New Roman"/>
            </a:endParaRPr>
          </a:p>
          <a:p>
            <a:pPr marR="3465195" algn="r">
              <a:lnSpc>
                <a:spcPct val="100000"/>
              </a:lnSpc>
            </a:pPr>
            <a:r>
              <a:rPr sz="1600" i="1" spc="-10" dirty="0">
                <a:latin typeface="Times New Roman"/>
                <a:cs typeface="Times New Roman"/>
              </a:rPr>
              <a:t>Середина</a:t>
            </a:r>
            <a:r>
              <a:rPr sz="1600" i="1" spc="-5" dirty="0">
                <a:latin typeface="Times New Roman"/>
                <a:cs typeface="Times New Roman"/>
              </a:rPr>
              <a:t> 3</a:t>
            </a:r>
            <a:r>
              <a:rPr sz="1600" i="1" spc="-10" dirty="0">
                <a:latin typeface="Times New Roman"/>
                <a:cs typeface="Times New Roman"/>
              </a:rPr>
              <a:t> тысячелетия</a:t>
            </a:r>
            <a:r>
              <a:rPr sz="1600" i="1" spc="25" dirty="0">
                <a:latin typeface="Times New Roman"/>
                <a:cs typeface="Times New Roman"/>
              </a:rPr>
              <a:t> </a:t>
            </a:r>
            <a:r>
              <a:rPr sz="1600" i="1" spc="-5" dirty="0">
                <a:latin typeface="Times New Roman"/>
                <a:cs typeface="Times New Roman"/>
              </a:rPr>
              <a:t>до </a:t>
            </a:r>
            <a:r>
              <a:rPr sz="1600" i="1" spc="-35" dirty="0">
                <a:latin typeface="Times New Roman"/>
                <a:cs typeface="Times New Roman"/>
              </a:rPr>
              <a:t>РХ.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523" y="153593"/>
            <a:ext cx="8603996" cy="645299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5753" y="208229"/>
            <a:ext cx="24993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75" dirty="0"/>
              <a:t>Геохимия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8739" y="882777"/>
            <a:ext cx="888174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земной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коре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золото находится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" dirty="0">
                <a:latin typeface="Times New Roman"/>
                <a:cs typeface="Times New Roman"/>
              </a:rPr>
              <a:t> состоянии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широкого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рассеяния.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Общий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кларк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его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4,510-7%</a:t>
            </a:r>
            <a:r>
              <a:rPr sz="1800" b="1" spc="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(4,5</a:t>
            </a:r>
            <a:r>
              <a:rPr sz="1800" b="1" spc="10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мг/т)</a:t>
            </a:r>
            <a:r>
              <a:rPr sz="1800" spc="-5" dirty="0">
                <a:latin typeface="Times New Roman"/>
                <a:cs typeface="Times New Roman"/>
              </a:rPr>
              <a:t>.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Золото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имеет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высокий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коэффициент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концентрации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2000.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b="1" spc="-10" dirty="0">
                <a:latin typeface="Times New Roman"/>
                <a:cs typeface="Times New Roman"/>
              </a:rPr>
              <a:t>эндогенных </a:t>
            </a:r>
            <a:r>
              <a:rPr sz="1800" b="1" dirty="0">
                <a:latin typeface="Times New Roman"/>
                <a:cs typeface="Times New Roman"/>
              </a:rPr>
              <a:t>процессах </a:t>
            </a:r>
            <a:r>
              <a:rPr sz="1800" spc="-15" dirty="0">
                <a:latin typeface="Times New Roman"/>
                <a:cs typeface="Times New Roman"/>
              </a:rPr>
              <a:t>золото </a:t>
            </a:r>
            <a:r>
              <a:rPr sz="1800" spc="-20" dirty="0">
                <a:latin typeface="Times New Roman"/>
                <a:cs typeface="Times New Roman"/>
              </a:rPr>
              <a:t>скорее </a:t>
            </a:r>
            <a:r>
              <a:rPr sz="1800" spc="-10" dirty="0">
                <a:latin typeface="Times New Roman"/>
                <a:cs typeface="Times New Roman"/>
              </a:rPr>
              <a:t>всего </a:t>
            </a:r>
            <a:r>
              <a:rPr sz="1800" spc="-5" dirty="0">
                <a:latin typeface="Times New Roman"/>
                <a:cs typeface="Times New Roman"/>
              </a:rPr>
              <a:t>имеет </a:t>
            </a:r>
            <a:r>
              <a:rPr sz="1800" spc="-15" dirty="0">
                <a:latin typeface="Times New Roman"/>
                <a:cs typeface="Times New Roman"/>
              </a:rPr>
              <a:t>подкоровое происхождение, </a:t>
            </a:r>
            <a:r>
              <a:rPr sz="1800" dirty="0">
                <a:latin typeface="Times New Roman"/>
                <a:cs typeface="Times New Roman"/>
              </a:rPr>
              <a:t>о </a:t>
            </a:r>
            <a:r>
              <a:rPr sz="1800" spc="-10" dirty="0">
                <a:latin typeface="Times New Roman"/>
                <a:cs typeface="Times New Roman"/>
              </a:rPr>
              <a:t>чем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свидетельствует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его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высокий</a:t>
            </a:r>
            <a:r>
              <a:rPr sz="1800" dirty="0">
                <a:latin typeface="Times New Roman"/>
                <a:cs typeface="Times New Roman"/>
              </a:rPr>
              <a:t> кларк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мантийных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породах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основного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ряда,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также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близкий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метеоритному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(мантийному)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изотопный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10" dirty="0">
                <a:latin typeface="Times New Roman"/>
                <a:cs typeface="Times New Roman"/>
              </a:rPr>
              <a:t>состав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углерода,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кислорода,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серы,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встречающихся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породах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25" dirty="0">
                <a:latin typeface="Times New Roman"/>
                <a:cs typeface="Times New Roman"/>
              </a:rPr>
              <a:t>рудах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 месторождениях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золота.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spc="-15" dirty="0">
                <a:latin typeface="Times New Roman"/>
                <a:cs typeface="Times New Roman"/>
              </a:rPr>
              <a:t>Золото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обособляется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подвижных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постмагматических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продуктах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форме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тиосульфатных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59963" y="3210559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339" y="3077971"/>
            <a:ext cx="89325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171575" algn="l"/>
                <a:tab pos="1426210" algn="l"/>
                <a:tab pos="2646045" algn="l"/>
                <a:tab pos="3554095" algn="l"/>
                <a:tab pos="3808729" algn="l"/>
                <a:tab pos="4639310" algn="l"/>
                <a:tab pos="6061710" algn="l"/>
                <a:tab pos="6915150" algn="l"/>
                <a:tab pos="8079740" algn="l"/>
              </a:tabLst>
            </a:pPr>
            <a:r>
              <a:rPr sz="1800" spc="-5" dirty="0">
                <a:latin typeface="Times New Roman"/>
                <a:cs typeface="Times New Roman"/>
              </a:rPr>
              <a:t>Au(S</a:t>
            </a:r>
            <a:r>
              <a:rPr sz="1800" spc="-7" baseline="-20833" dirty="0">
                <a:latin typeface="Times New Roman"/>
                <a:cs typeface="Times New Roman"/>
              </a:rPr>
              <a:t>2</a:t>
            </a:r>
            <a:r>
              <a:rPr sz="1800" spc="-5" dirty="0">
                <a:latin typeface="Times New Roman"/>
                <a:cs typeface="Times New Roman"/>
              </a:rPr>
              <a:t>O</a:t>
            </a:r>
            <a:r>
              <a:rPr sz="1800" spc="-7" baseline="-20833" dirty="0">
                <a:latin typeface="Times New Roman"/>
                <a:cs typeface="Times New Roman"/>
              </a:rPr>
              <a:t>3</a:t>
            </a:r>
            <a:r>
              <a:rPr sz="1800" spc="-5" dirty="0">
                <a:latin typeface="Times New Roman"/>
                <a:cs typeface="Times New Roman"/>
              </a:rPr>
              <a:t>)</a:t>
            </a:r>
            <a:r>
              <a:rPr sz="1800" spc="-7" baseline="25462" dirty="0">
                <a:latin typeface="Times New Roman"/>
                <a:cs typeface="Times New Roman"/>
              </a:rPr>
              <a:t>3-	</a:t>
            </a:r>
            <a:r>
              <a:rPr sz="1800" dirty="0">
                <a:latin typeface="Times New Roman"/>
                <a:cs typeface="Times New Roman"/>
              </a:rPr>
              <a:t>и	</a:t>
            </a:r>
            <a:r>
              <a:rPr sz="1800" spc="-5" dirty="0">
                <a:latin typeface="Times New Roman"/>
                <a:cs typeface="Times New Roman"/>
              </a:rPr>
              <a:t>хлоридных	</a:t>
            </a:r>
            <a:r>
              <a:rPr sz="1800" dirty="0">
                <a:latin typeface="Times New Roman"/>
                <a:cs typeface="Times New Roman"/>
              </a:rPr>
              <a:t>(AuCl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baseline="25462" dirty="0">
                <a:latin typeface="Times New Roman"/>
                <a:cs typeface="Times New Roman"/>
              </a:rPr>
              <a:t>2-	</a:t>
            </a:r>
            <a:r>
              <a:rPr sz="1800" dirty="0">
                <a:latin typeface="Times New Roman"/>
                <a:cs typeface="Times New Roman"/>
              </a:rPr>
              <a:t>и	</a:t>
            </a:r>
            <a:r>
              <a:rPr sz="1800" spc="-5" dirty="0">
                <a:latin typeface="Times New Roman"/>
                <a:cs typeface="Times New Roman"/>
              </a:rPr>
              <a:t>AuCl</a:t>
            </a:r>
            <a:r>
              <a:rPr sz="1800" spc="-7" baseline="25462" dirty="0">
                <a:latin typeface="Times New Roman"/>
                <a:cs typeface="Times New Roman"/>
              </a:rPr>
              <a:t>4-</a:t>
            </a:r>
            <a:r>
              <a:rPr sz="1800" spc="-5" dirty="0">
                <a:latin typeface="Times New Roman"/>
                <a:cs typeface="Times New Roman"/>
              </a:rPr>
              <a:t>)	</a:t>
            </a:r>
            <a:r>
              <a:rPr sz="1800" spc="-20" dirty="0">
                <a:latin typeface="Times New Roman"/>
                <a:cs typeface="Times New Roman"/>
              </a:rPr>
              <a:t>комплексных	</a:t>
            </a:r>
            <a:r>
              <a:rPr sz="1800" spc="-15" dirty="0">
                <a:latin typeface="Times New Roman"/>
                <a:cs typeface="Times New Roman"/>
              </a:rPr>
              <a:t>водных	</a:t>
            </a:r>
            <a:r>
              <a:rPr sz="1800" spc="-5" dirty="0">
                <a:latin typeface="Times New Roman"/>
                <a:cs typeface="Times New Roman"/>
              </a:rPr>
              <a:t>растворов.	</a:t>
            </a:r>
            <a:r>
              <a:rPr sz="1800" i="1" spc="-5" dirty="0">
                <a:latin typeface="Times New Roman"/>
                <a:cs typeface="Times New Roman"/>
              </a:rPr>
              <a:t>Процесс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3352291"/>
            <a:ext cx="8882380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i="1" spc="-10" dirty="0">
                <a:latin typeface="Times New Roman"/>
                <a:cs typeface="Times New Roman"/>
              </a:rPr>
              <a:t>образования</a:t>
            </a:r>
            <a:r>
              <a:rPr sz="1800" i="1" spc="-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крупных</a:t>
            </a:r>
            <a:r>
              <a:rPr sz="1800" i="1" spc="-5" dirty="0">
                <a:latin typeface="Times New Roman"/>
                <a:cs typeface="Times New Roman"/>
              </a:rPr>
              <a:t> эндогенных</a:t>
            </a:r>
            <a:r>
              <a:rPr sz="1800" i="1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месторождений</a:t>
            </a:r>
            <a:r>
              <a:rPr sz="1800" i="1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золота</a:t>
            </a:r>
            <a:r>
              <a:rPr sz="1800" i="1" spc="-5" dirty="0">
                <a:latin typeface="Times New Roman"/>
                <a:cs typeface="Times New Roman"/>
              </a:rPr>
              <a:t> является</a:t>
            </a:r>
            <a:r>
              <a:rPr sz="1800" i="1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многоэтапным. </a:t>
            </a:r>
            <a:r>
              <a:rPr sz="1800" i="1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Формирование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их</a:t>
            </a:r>
            <a:r>
              <a:rPr sz="1800" i="1" spc="-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часто </a:t>
            </a:r>
            <a:r>
              <a:rPr sz="1800" i="1" spc="-10" dirty="0">
                <a:latin typeface="Times New Roman"/>
                <a:cs typeface="Times New Roman"/>
              </a:rPr>
              <a:t>начинается</a:t>
            </a:r>
            <a:r>
              <a:rPr sz="1800" i="1" dirty="0">
                <a:latin typeface="Times New Roman"/>
                <a:cs typeface="Times New Roman"/>
              </a:rPr>
              <a:t> в </a:t>
            </a:r>
            <a:r>
              <a:rPr sz="1800" i="1" spc="-20" dirty="0">
                <a:latin typeface="Times New Roman"/>
                <a:cs typeface="Times New Roman"/>
              </a:rPr>
              <a:t>докембрийское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spc="-15" dirty="0">
                <a:latin typeface="Times New Roman"/>
                <a:cs typeface="Times New Roman"/>
              </a:rPr>
              <a:t>время</a:t>
            </a:r>
            <a:r>
              <a:rPr sz="1800" i="1" spc="1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и</a:t>
            </a:r>
            <a:r>
              <a:rPr sz="1800" i="1" spc="-10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завершается</a:t>
            </a:r>
            <a:r>
              <a:rPr sz="1800" i="1" spc="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в </a:t>
            </a:r>
            <a:r>
              <a:rPr sz="1800" i="1" spc="-5" dirty="0">
                <a:latin typeface="Times New Roman"/>
                <a:cs typeface="Times New Roman"/>
              </a:rPr>
              <a:t>фанерозое.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spc="-15" dirty="0">
                <a:latin typeface="Times New Roman"/>
                <a:cs typeface="Times New Roman"/>
              </a:rPr>
              <a:t>Золото </a:t>
            </a:r>
            <a:r>
              <a:rPr sz="1800" spc="-5" dirty="0">
                <a:latin typeface="Times New Roman"/>
                <a:cs typeface="Times New Roman"/>
              </a:rPr>
              <a:t>имеет </a:t>
            </a:r>
            <a:r>
              <a:rPr sz="1800" spc="10" dirty="0">
                <a:latin typeface="Times New Roman"/>
                <a:cs typeface="Times New Roman"/>
              </a:rPr>
              <a:t>тесное </a:t>
            </a:r>
            <a:r>
              <a:rPr sz="1800" spc="-10" dirty="0">
                <a:latin typeface="Times New Roman"/>
                <a:cs typeface="Times New Roman"/>
              </a:rPr>
              <a:t>сродство </a:t>
            </a:r>
            <a:r>
              <a:rPr sz="1800" dirty="0">
                <a:latin typeface="Times New Roman"/>
                <a:cs typeface="Times New Roman"/>
              </a:rPr>
              <a:t>с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серебром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медью</a:t>
            </a:r>
            <a:r>
              <a:rPr sz="1800" spc="-10" dirty="0">
                <a:latin typeface="Times New Roman"/>
                <a:cs typeface="Times New Roman"/>
              </a:rPr>
              <a:t>, </a:t>
            </a:r>
            <a:r>
              <a:rPr sz="1800" dirty="0">
                <a:latin typeface="Times New Roman"/>
                <a:cs typeface="Times New Roman"/>
              </a:rPr>
              <a:t>с </a:t>
            </a:r>
            <a:r>
              <a:rPr sz="1800" spc="-20" dirty="0">
                <a:latin typeface="Times New Roman"/>
                <a:cs typeface="Times New Roman"/>
              </a:rPr>
              <a:t>которыми </a:t>
            </a:r>
            <a:r>
              <a:rPr sz="1800" dirty="0">
                <a:latin typeface="Times New Roman"/>
                <a:cs typeface="Times New Roman"/>
              </a:rPr>
              <a:t>оно </a:t>
            </a:r>
            <a:r>
              <a:rPr sz="1800" spc="-10" dirty="0">
                <a:latin typeface="Times New Roman"/>
                <a:cs typeface="Times New Roman"/>
              </a:rPr>
              <a:t>образует твердые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растворы и интерметаллические </a:t>
            </a:r>
            <a:r>
              <a:rPr sz="1800" spc="-5" dirty="0">
                <a:latin typeface="Times New Roman"/>
                <a:cs typeface="Times New Roman"/>
              </a:rPr>
              <a:t>соединения.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10" dirty="0">
                <a:latin typeface="Times New Roman"/>
                <a:cs typeface="Times New Roman"/>
              </a:rPr>
              <a:t>природных </a:t>
            </a:r>
            <a:r>
              <a:rPr sz="1800" spc="5" dirty="0">
                <a:latin typeface="Times New Roman"/>
                <a:cs typeface="Times New Roman"/>
              </a:rPr>
              <a:t>процессах </a:t>
            </a:r>
            <a:r>
              <a:rPr sz="1800" spc="-15" dirty="0">
                <a:latin typeface="Times New Roman"/>
                <a:cs typeface="Times New Roman"/>
              </a:rPr>
              <a:t>золото, </a:t>
            </a:r>
            <a:r>
              <a:rPr sz="1800" dirty="0">
                <a:latin typeface="Times New Roman"/>
                <a:cs typeface="Times New Roman"/>
              </a:rPr>
              <a:t>серебро и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медь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ассоциируют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двумя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плеядами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элементов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ближайших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«соседей»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Таблице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Менделеева.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одной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стороны,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это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никель,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платина,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палладий,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осмий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железо,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связанные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 </a:t>
            </a:r>
            <a:r>
              <a:rPr sz="18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основными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магмами</a:t>
            </a:r>
            <a:r>
              <a:rPr sz="1800" spc="-10" dirty="0">
                <a:latin typeface="Times New Roman"/>
                <a:cs typeface="Times New Roman"/>
              </a:rPr>
              <a:t>, </a:t>
            </a:r>
            <a:r>
              <a:rPr sz="1800" dirty="0">
                <a:latin typeface="Times New Roman"/>
                <a:cs typeface="Times New Roman"/>
              </a:rPr>
              <a:t>с </a:t>
            </a:r>
            <a:r>
              <a:rPr sz="1800" spc="-15" dirty="0">
                <a:latin typeface="Times New Roman"/>
                <a:cs typeface="Times New Roman"/>
              </a:rPr>
              <a:t>другой </a:t>
            </a:r>
            <a:r>
              <a:rPr sz="1800" dirty="0">
                <a:latin typeface="Times New Roman"/>
                <a:cs typeface="Times New Roman"/>
              </a:rPr>
              <a:t>— </a:t>
            </a:r>
            <a:r>
              <a:rPr sz="1800" spc="-5" dirty="0">
                <a:latin typeface="Times New Roman"/>
                <a:cs typeface="Times New Roman"/>
              </a:rPr>
              <a:t>цинк, </a:t>
            </a:r>
            <a:r>
              <a:rPr sz="1800" spc="-10" dirty="0">
                <a:latin typeface="Times New Roman"/>
                <a:cs typeface="Times New Roman"/>
              </a:rPr>
              <a:t>ртуть, </a:t>
            </a:r>
            <a:r>
              <a:rPr sz="1800" spc="-5" dirty="0">
                <a:latin typeface="Times New Roman"/>
                <a:cs typeface="Times New Roman"/>
              </a:rPr>
              <a:t>свинец, </a:t>
            </a:r>
            <a:r>
              <a:rPr sz="1800" spc="-25" dirty="0">
                <a:latin typeface="Times New Roman"/>
                <a:cs typeface="Times New Roman"/>
              </a:rPr>
              <a:t>висмут, </a:t>
            </a:r>
            <a:r>
              <a:rPr sz="1800" spc="-10" dirty="0">
                <a:latin typeface="Times New Roman"/>
                <a:cs typeface="Times New Roman"/>
              </a:rPr>
              <a:t>концентрирующиеся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кислых</a:t>
            </a:r>
            <a:r>
              <a:rPr sz="1800" u="sng" spc="2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1800" u="sng" spc="2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средних</a:t>
            </a:r>
            <a:r>
              <a:rPr sz="1800" u="sng" spc="2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магмах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Отсюда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понятно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присутствие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золота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как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медно-никелевых,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так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свинцово-цинковых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месторождениях.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5753" y="208229"/>
            <a:ext cx="24993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75" dirty="0"/>
              <a:t>Геохимия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86334" y="1075435"/>
            <a:ext cx="8773160" cy="404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latin typeface="Times New Roman"/>
                <a:cs typeface="Times New Roman"/>
              </a:rPr>
              <a:t>В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b="1" i="1" spc="-10" dirty="0">
                <a:latin typeface="Times New Roman"/>
                <a:cs typeface="Times New Roman"/>
              </a:rPr>
              <a:t>экзогенных</a:t>
            </a:r>
            <a:r>
              <a:rPr sz="2400" b="1" i="1" spc="-5" dirty="0">
                <a:latin typeface="Times New Roman"/>
                <a:cs typeface="Times New Roman"/>
              </a:rPr>
              <a:t> условиях</a:t>
            </a:r>
            <a:r>
              <a:rPr sz="2400" b="1" i="1" dirty="0">
                <a:latin typeface="Times New Roman"/>
                <a:cs typeface="Times New Roman"/>
              </a:rPr>
              <a:t> </a:t>
            </a:r>
            <a:r>
              <a:rPr sz="2400" b="1" i="1" spc="-15" dirty="0">
                <a:latin typeface="Times New Roman"/>
                <a:cs typeface="Times New Roman"/>
              </a:rPr>
              <a:t>происходит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spc="-15" dirty="0">
                <a:latin typeface="Times New Roman"/>
                <a:cs typeface="Times New Roman"/>
              </a:rPr>
              <a:t>высвобождение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золота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из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пород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руд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его</a:t>
            </a:r>
            <a:r>
              <a:rPr sz="2400" spc="-15" dirty="0">
                <a:latin typeface="Times New Roman"/>
                <a:cs typeface="Times New Roman"/>
              </a:rPr>
              <a:t> накопление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зонах</a:t>
            </a:r>
            <a:r>
              <a:rPr sz="2400" dirty="0">
                <a:latin typeface="Times New Roman"/>
                <a:cs typeface="Times New Roman"/>
              </a:rPr>
              <a:t> окисления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некоторых </a:t>
            </a:r>
            <a:r>
              <a:rPr sz="2400" spc="-20" dirty="0">
                <a:latin typeface="Times New Roman"/>
                <a:cs typeface="Times New Roman"/>
              </a:rPr>
              <a:t> сульфидных </a:t>
            </a:r>
            <a:r>
              <a:rPr sz="2400" spc="-5" dirty="0">
                <a:latin typeface="Times New Roman"/>
                <a:cs typeface="Times New Roman"/>
              </a:rPr>
              <a:t>месторождений </a:t>
            </a:r>
            <a:r>
              <a:rPr sz="2400" dirty="0">
                <a:latin typeface="Times New Roman"/>
                <a:cs typeface="Times New Roman"/>
              </a:rPr>
              <a:t>(в </a:t>
            </a:r>
            <a:r>
              <a:rPr sz="2400" spc="-5" dirty="0">
                <a:latin typeface="Times New Roman"/>
                <a:cs typeface="Times New Roman"/>
              </a:rPr>
              <a:t>железных шляпах) </a:t>
            </a:r>
            <a:r>
              <a:rPr sz="2400" dirty="0">
                <a:latin typeface="Times New Roman"/>
                <a:cs typeface="Times New Roman"/>
              </a:rPr>
              <a:t>и в </a:t>
            </a:r>
            <a:r>
              <a:rPr sz="2400" spc="5" dirty="0">
                <a:latin typeface="Times New Roman"/>
                <a:cs typeface="Times New Roman"/>
              </a:rPr>
              <a:t>россыпях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речного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прибрежно-морского</a:t>
            </a:r>
            <a:r>
              <a:rPr sz="2400" spc="57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происхождения.</a:t>
            </a:r>
            <a:r>
              <a:rPr sz="2400" spc="5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Метаморфизм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может </a:t>
            </a:r>
            <a:r>
              <a:rPr sz="2400" spc="-15" dirty="0">
                <a:latin typeface="Times New Roman"/>
                <a:cs typeface="Times New Roman"/>
              </a:rPr>
              <a:t>приводить </a:t>
            </a:r>
            <a:r>
              <a:rPr sz="2400" dirty="0">
                <a:latin typeface="Times New Roman"/>
                <a:cs typeface="Times New Roman"/>
              </a:rPr>
              <a:t>к </a:t>
            </a:r>
            <a:r>
              <a:rPr sz="2400" spc="-5" dirty="0">
                <a:latin typeface="Times New Roman"/>
                <a:cs typeface="Times New Roman"/>
              </a:rPr>
              <a:t>перераспределению </a:t>
            </a:r>
            <a:r>
              <a:rPr sz="2400" dirty="0">
                <a:latin typeface="Times New Roman"/>
                <a:cs typeface="Times New Roman"/>
              </a:rPr>
              <a:t>и </a:t>
            </a:r>
            <a:r>
              <a:rPr sz="2400" spc="-10" dirty="0">
                <a:latin typeface="Times New Roman"/>
                <a:cs typeface="Times New Roman"/>
              </a:rPr>
              <a:t>концентрации </a:t>
            </a:r>
            <a:r>
              <a:rPr sz="2400" spc="-15" dirty="0">
                <a:latin typeface="Times New Roman"/>
                <a:cs typeface="Times New Roman"/>
              </a:rPr>
              <a:t>золота </a:t>
            </a:r>
            <a:r>
              <a:rPr sz="2400" dirty="0">
                <a:latin typeface="Times New Roman"/>
                <a:cs typeface="Times New Roman"/>
              </a:rPr>
              <a:t>в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виде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весьма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крупных</a:t>
            </a:r>
            <a:r>
              <a:rPr sz="2400" spc="-5" dirty="0">
                <a:latin typeface="Times New Roman"/>
                <a:cs typeface="Times New Roman"/>
              </a:rPr>
              <a:t> месторождений.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Значительную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роль</a:t>
            </a:r>
            <a:r>
              <a:rPr sz="2400" spc="5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при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этом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играют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флюидно-метаморфические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процессы,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которые </a:t>
            </a:r>
            <a:r>
              <a:rPr sz="2400" spc="-25" dirty="0">
                <a:latin typeface="Times New Roman"/>
                <a:cs typeface="Times New Roman"/>
              </a:rPr>
              <a:t> происходят </a:t>
            </a:r>
            <a:r>
              <a:rPr sz="2400" dirty="0">
                <a:latin typeface="Times New Roman"/>
                <a:cs typeface="Times New Roman"/>
              </a:rPr>
              <a:t>в </a:t>
            </a:r>
            <a:r>
              <a:rPr sz="2400" spc="-5" dirty="0">
                <a:latin typeface="Times New Roman"/>
                <a:cs typeface="Times New Roman"/>
              </a:rPr>
              <a:t>зонах динамометаморфизма </a:t>
            </a:r>
            <a:r>
              <a:rPr sz="2400" spc="-10" dirty="0">
                <a:latin typeface="Times New Roman"/>
                <a:cs typeface="Times New Roman"/>
              </a:rPr>
              <a:t>среди </a:t>
            </a:r>
            <a:r>
              <a:rPr sz="2400" dirty="0">
                <a:latin typeface="Times New Roman"/>
                <a:cs typeface="Times New Roman"/>
              </a:rPr>
              <a:t>черносланцевых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толщ,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обогащенных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золотом,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зеленокаменных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поясах.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При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метаморфизме</a:t>
            </a:r>
            <a:r>
              <a:rPr sz="2400" dirty="0">
                <a:latin typeface="Times New Roman"/>
                <a:cs typeface="Times New Roman"/>
              </a:rPr>
              <a:t> древних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россыпей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образуются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золотоносные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конгломераты.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1414" y="208229"/>
            <a:ext cx="35115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Минералогия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86334" y="951357"/>
            <a:ext cx="8773160" cy="3391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latin typeface="Times New Roman"/>
                <a:cs typeface="Times New Roman"/>
              </a:rPr>
              <a:t>Главный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минерал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золоторудных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месторождений</a:t>
            </a:r>
            <a:r>
              <a:rPr sz="2400" dirty="0">
                <a:latin typeface="Times New Roman"/>
                <a:cs typeface="Times New Roman"/>
              </a:rPr>
              <a:t> —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самородное </a:t>
            </a:r>
            <a:r>
              <a:rPr sz="2400" b="1" spc="-585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золото</a:t>
            </a:r>
            <a:r>
              <a:rPr sz="2400" spc="-20" dirty="0">
                <a:latin typeface="Times New Roman"/>
                <a:cs typeface="Times New Roman"/>
              </a:rPr>
              <a:t>.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Оно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образует</a:t>
            </a:r>
            <a:r>
              <a:rPr sz="2400" spc="-5" dirty="0">
                <a:latin typeface="Times New Roman"/>
                <a:cs typeface="Times New Roman"/>
              </a:rPr>
              <a:t> обособления</a:t>
            </a:r>
            <a:r>
              <a:rPr sz="2400" dirty="0">
                <a:latin typeface="Times New Roman"/>
                <a:cs typeface="Times New Roman"/>
              </a:rPr>
              <a:t> 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виде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прожилков,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зерен,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пленок,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дендритов,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реже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кристаллов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-5" dirty="0">
                <a:latin typeface="Times New Roman"/>
                <a:cs typeface="Times New Roman"/>
              </a:rPr>
              <a:t> их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агрегатов.</a:t>
            </a:r>
            <a:endParaRPr sz="2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Times New Roman"/>
                <a:cs typeface="Times New Roman"/>
              </a:rPr>
              <a:t>Выделяется </a:t>
            </a:r>
            <a:r>
              <a:rPr sz="2400" spc="-15" dirty="0">
                <a:latin typeface="Times New Roman"/>
                <a:cs typeface="Times New Roman"/>
              </a:rPr>
              <a:t>тонкодисперсное </a:t>
            </a:r>
            <a:r>
              <a:rPr sz="2400" spc="-25" dirty="0">
                <a:latin typeface="Times New Roman"/>
                <a:cs typeface="Times New Roman"/>
              </a:rPr>
              <a:t>золото </a:t>
            </a:r>
            <a:r>
              <a:rPr sz="2400" dirty="0">
                <a:latin typeface="Times New Roman"/>
                <a:cs typeface="Times New Roman"/>
              </a:rPr>
              <a:t>(до 10 мкм), </a:t>
            </a:r>
            <a:r>
              <a:rPr sz="2400" spc="-20" dirty="0">
                <a:latin typeface="Times New Roman"/>
                <a:cs typeface="Times New Roman"/>
              </a:rPr>
              <a:t>мелкое </a:t>
            </a:r>
            <a:r>
              <a:rPr sz="2400" dirty="0">
                <a:latin typeface="Times New Roman"/>
                <a:cs typeface="Times New Roman"/>
              </a:rPr>
              <a:t>(до 0,1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мм), </a:t>
            </a:r>
            <a:r>
              <a:rPr sz="2400" spc="-10" dirty="0">
                <a:latin typeface="Times New Roman"/>
                <a:cs typeface="Times New Roman"/>
              </a:rPr>
              <a:t>среднее </a:t>
            </a:r>
            <a:r>
              <a:rPr sz="2400" dirty="0">
                <a:latin typeface="Times New Roman"/>
                <a:cs typeface="Times New Roman"/>
              </a:rPr>
              <a:t>(до I мм), </a:t>
            </a:r>
            <a:r>
              <a:rPr sz="2400" spc="-5" dirty="0">
                <a:latin typeface="Times New Roman"/>
                <a:cs typeface="Times New Roman"/>
              </a:rPr>
              <a:t>крупное </a:t>
            </a:r>
            <a:r>
              <a:rPr sz="2400" dirty="0">
                <a:latin typeface="Times New Roman"/>
                <a:cs typeface="Times New Roman"/>
              </a:rPr>
              <a:t>(до 5 мм) и </a:t>
            </a:r>
            <a:r>
              <a:rPr sz="2400" spc="-10" dirty="0">
                <a:latin typeface="Times New Roman"/>
                <a:cs typeface="Times New Roman"/>
              </a:rPr>
              <a:t>самородки (более </a:t>
            </a:r>
            <a:r>
              <a:rPr sz="2400" dirty="0">
                <a:latin typeface="Times New Roman"/>
                <a:cs typeface="Times New Roman"/>
              </a:rPr>
              <a:t>5 </a:t>
            </a:r>
            <a:r>
              <a:rPr sz="2400" spc="5" dirty="0">
                <a:latin typeface="Times New Roman"/>
                <a:cs typeface="Times New Roman"/>
              </a:rPr>
              <a:t>мм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или</a:t>
            </a:r>
            <a:r>
              <a:rPr sz="2400" dirty="0">
                <a:latin typeface="Times New Roman"/>
                <a:cs typeface="Times New Roman"/>
              </a:rPr>
              <a:t> 10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г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</a:t>
            </a:r>
            <a:r>
              <a:rPr sz="2400" dirty="0">
                <a:latin typeface="Times New Roman"/>
                <a:cs typeface="Times New Roman"/>
              </a:rPr>
              <a:t> массе).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Одним</a:t>
            </a:r>
            <a:r>
              <a:rPr sz="2400" spc="-5" dirty="0">
                <a:latin typeface="Times New Roman"/>
                <a:cs typeface="Times New Roman"/>
              </a:rPr>
              <a:t> из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наиболее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крупных</a:t>
            </a:r>
            <a:r>
              <a:rPr sz="2400" spc="-5" dirty="0">
                <a:latin typeface="Times New Roman"/>
                <a:cs typeface="Times New Roman"/>
              </a:rPr>
              <a:t> является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самородок </a:t>
            </a:r>
            <a:r>
              <a:rPr sz="2400" dirty="0">
                <a:latin typeface="Times New Roman"/>
                <a:cs typeface="Times New Roman"/>
              </a:rPr>
              <a:t>Плита </a:t>
            </a:r>
            <a:r>
              <a:rPr sz="2400" spc="-25" dirty="0">
                <a:latin typeface="Times New Roman"/>
                <a:cs typeface="Times New Roman"/>
              </a:rPr>
              <a:t>Холтермана </a:t>
            </a:r>
            <a:r>
              <a:rPr sz="2400" dirty="0">
                <a:latin typeface="Times New Roman"/>
                <a:cs typeface="Times New Roman"/>
              </a:rPr>
              <a:t>(Австралия) </a:t>
            </a:r>
            <a:r>
              <a:rPr sz="2400" spc="-5" dirty="0">
                <a:latin typeface="Times New Roman"/>
                <a:cs typeface="Times New Roman"/>
              </a:rPr>
              <a:t>массой </a:t>
            </a:r>
            <a:r>
              <a:rPr sz="2400" dirty="0">
                <a:latin typeface="Times New Roman"/>
                <a:cs typeface="Times New Roman"/>
              </a:rPr>
              <a:t>285 </a:t>
            </a:r>
            <a:r>
              <a:rPr sz="2400" spc="-5" dirty="0">
                <a:latin typeface="Times New Roman"/>
                <a:cs typeface="Times New Roman"/>
              </a:rPr>
              <a:t>кг; </a:t>
            </a:r>
            <a:r>
              <a:rPr sz="2400" spc="5" dirty="0">
                <a:latin typeface="Times New Roman"/>
                <a:cs typeface="Times New Roman"/>
              </a:rPr>
              <a:t>самый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крупный</a:t>
            </a:r>
            <a:r>
              <a:rPr sz="2400" spc="-5" dirty="0">
                <a:latin typeface="Times New Roman"/>
                <a:cs typeface="Times New Roman"/>
              </a:rPr>
              <a:t> самородок,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найденный</a:t>
            </a:r>
            <a:r>
              <a:rPr sz="2400" dirty="0">
                <a:latin typeface="Times New Roman"/>
                <a:cs typeface="Times New Roman"/>
              </a:rPr>
              <a:t> 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России,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—</a:t>
            </a:r>
            <a:r>
              <a:rPr sz="2400" spc="60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Большой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Треугольник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массой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36,22 </a:t>
            </a:r>
            <a:r>
              <a:rPr sz="2400" spc="-95" dirty="0">
                <a:latin typeface="Times New Roman"/>
                <a:cs typeface="Times New Roman"/>
              </a:rPr>
              <a:t>кг.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6373" y="372618"/>
            <a:ext cx="519811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5" dirty="0"/>
              <a:t>Самородное </a:t>
            </a:r>
            <a:r>
              <a:rPr sz="4400" spc="-65" dirty="0"/>
              <a:t>золото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3995" y="3991127"/>
            <a:ext cx="3657473" cy="252768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6334" y="1081786"/>
            <a:ext cx="7905115" cy="539178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4965" marR="5080" indent="-342900">
              <a:lnSpc>
                <a:spcPct val="80000"/>
              </a:lnSpc>
              <a:spcBef>
                <a:spcPts val="620"/>
              </a:spcBef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200" spc="-15" dirty="0">
                <a:latin typeface="Times New Roman"/>
                <a:cs typeface="Times New Roman"/>
              </a:rPr>
              <a:t>Форма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кристаллических</a:t>
            </a:r>
            <a:r>
              <a:rPr sz="2200" spc="5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выделений:</a:t>
            </a:r>
            <a:r>
              <a:rPr sz="2200" spc="3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плотные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массы,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листочки,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блестки,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волосовидные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выделения,</a:t>
            </a:r>
            <a:r>
              <a:rPr sz="2200" spc="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реже </a:t>
            </a:r>
            <a:r>
              <a:rPr sz="2200" spc="-15" dirty="0">
                <a:latin typeface="Times New Roman"/>
                <a:cs typeface="Times New Roman"/>
              </a:rPr>
              <a:t>октаэдры,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гексаэдры, 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додекаэдры</a:t>
            </a:r>
            <a:endParaRPr sz="2200">
              <a:latin typeface="Times New Roman"/>
              <a:cs typeface="Times New Roman"/>
            </a:endParaRPr>
          </a:p>
          <a:p>
            <a:pPr marL="355600" indent="-342900">
              <a:lnSpc>
                <a:spcPts val="263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200" spc="-20" dirty="0">
                <a:latin typeface="Times New Roman"/>
                <a:cs typeface="Times New Roman"/>
              </a:rPr>
              <a:t>Формула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–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Palatino Linotype"/>
                <a:cs typeface="Palatino Linotype"/>
              </a:rPr>
              <a:t>Au</a:t>
            </a:r>
            <a:endParaRPr sz="2200">
              <a:latin typeface="Palatino Linotype"/>
              <a:cs typeface="Palatino Linotype"/>
            </a:endParaRPr>
          </a:p>
          <a:p>
            <a:pPr marL="355600" indent="-342900">
              <a:lnSpc>
                <a:spcPct val="100000"/>
              </a:lnSpc>
              <a:spcBef>
                <a:spcPts val="15"/>
              </a:spcBef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200" spc="-15" dirty="0">
                <a:latin typeface="Times New Roman"/>
                <a:cs typeface="Times New Roman"/>
              </a:rPr>
              <a:t>Сингония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–</a:t>
            </a:r>
            <a:r>
              <a:rPr sz="2200" spc="-10" dirty="0">
                <a:latin typeface="Times New Roman"/>
                <a:cs typeface="Times New Roman"/>
              </a:rPr>
              <a:t> кубическая</a:t>
            </a:r>
            <a:endParaRPr sz="2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200" spc="-45" dirty="0">
                <a:latin typeface="Times New Roman"/>
                <a:cs typeface="Times New Roman"/>
              </a:rPr>
              <a:t>Удельный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вес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-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15,5—19,3</a:t>
            </a:r>
            <a:endParaRPr sz="2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Times New Roman"/>
                <a:cs typeface="Times New Roman"/>
              </a:rPr>
              <a:t>Цвет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-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светящийся</a:t>
            </a:r>
            <a:r>
              <a:rPr sz="2200" spc="3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золотисто-желтый</a:t>
            </a:r>
            <a:r>
              <a:rPr sz="2200" spc="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до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светло-желтого</a:t>
            </a:r>
            <a:endParaRPr sz="2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Times New Roman"/>
                <a:cs typeface="Times New Roman"/>
              </a:rPr>
              <a:t>Цвет черты</a:t>
            </a:r>
            <a:r>
              <a:rPr sz="2200" spc="-5" dirty="0">
                <a:latin typeface="Times New Roman"/>
                <a:cs typeface="Times New Roman"/>
              </a:rPr>
              <a:t> - </a:t>
            </a:r>
            <a:r>
              <a:rPr sz="2200" spc="-10" dirty="0">
                <a:latin typeface="Times New Roman"/>
                <a:cs typeface="Times New Roman"/>
              </a:rPr>
              <a:t>золотисто-желтая</a:t>
            </a:r>
            <a:r>
              <a:rPr sz="2200" spc="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до </a:t>
            </a:r>
            <a:r>
              <a:rPr sz="2200" spc="-15" dirty="0">
                <a:latin typeface="Times New Roman"/>
                <a:cs typeface="Times New Roman"/>
              </a:rPr>
              <a:t>светло-желтой</a:t>
            </a:r>
            <a:endParaRPr sz="2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200" dirty="0">
                <a:latin typeface="Times New Roman"/>
                <a:cs typeface="Times New Roman"/>
              </a:rPr>
              <a:t>Блеск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металлический</a:t>
            </a:r>
            <a:endParaRPr sz="2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200" spc="-15" dirty="0">
                <a:latin typeface="Times New Roman"/>
                <a:cs typeface="Times New Roman"/>
              </a:rPr>
              <a:t>Непрозрачен</a:t>
            </a:r>
            <a:endParaRPr sz="2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200" dirty="0">
                <a:latin typeface="Times New Roman"/>
                <a:cs typeface="Times New Roman"/>
              </a:rPr>
              <a:t>Спайность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весьма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несовершенная</a:t>
            </a:r>
            <a:endParaRPr sz="2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200" spc="-15" dirty="0">
                <a:latin typeface="Times New Roman"/>
                <a:cs typeface="Times New Roman"/>
              </a:rPr>
              <a:t>Излом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зернистый</a:t>
            </a:r>
            <a:endParaRPr sz="2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200" spc="-15" dirty="0">
                <a:latin typeface="Times New Roman"/>
                <a:cs typeface="Times New Roman"/>
              </a:rPr>
              <a:t>Твёрдость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–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2,5</a:t>
            </a:r>
            <a:endParaRPr sz="2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200" spc="-25" dirty="0">
                <a:latin typeface="Times New Roman"/>
                <a:cs typeface="Times New Roman"/>
              </a:rPr>
              <a:t>Ковкий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плавкий</a:t>
            </a:r>
            <a:endParaRPr sz="2200">
              <a:latin typeface="Times New Roman"/>
              <a:cs typeface="Times New Roman"/>
            </a:endParaRPr>
          </a:p>
          <a:p>
            <a:pPr marL="1914525">
              <a:lnSpc>
                <a:spcPct val="100000"/>
              </a:lnSpc>
              <a:spcBef>
                <a:spcPts val="2025"/>
              </a:spcBef>
            </a:pPr>
            <a:r>
              <a:rPr sz="1800" spc="-5" dirty="0">
                <a:latin typeface="Times New Roman"/>
                <a:cs typeface="Times New Roman"/>
              </a:rPr>
              <a:t>Самородки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золота,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Калифорния</a:t>
            </a:r>
            <a:endParaRPr sz="1800">
              <a:latin typeface="Times New Roman"/>
              <a:cs typeface="Times New Roman"/>
            </a:endParaRPr>
          </a:p>
          <a:p>
            <a:pPr marL="1425575" algn="ctr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(США)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57369" y="1093342"/>
            <a:ext cx="4286630" cy="576465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242430" y="564896"/>
            <a:ext cx="18376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Times New Roman"/>
                <a:cs typeface="Times New Roman"/>
              </a:rPr>
              <a:t>Золото,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Австралия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093341"/>
            <a:ext cx="4542916" cy="576465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53948" y="564896"/>
            <a:ext cx="2485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Times New Roman"/>
                <a:cs typeface="Times New Roman"/>
              </a:rPr>
              <a:t>Золото,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Колорадо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(США)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55819" y="6335979"/>
            <a:ext cx="3147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Times New Roman"/>
                <a:cs typeface="Times New Roman"/>
              </a:rPr>
              <a:t>Золото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(5 мм)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кварце,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Ср.Урал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145810"/>
            <a:ext cx="4860075" cy="371132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654301" y="134873"/>
            <a:ext cx="363474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244" marR="5080" indent="-43180" algn="just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Times New Roman"/>
                <a:cs typeface="Times New Roman"/>
              </a:rPr>
              <a:t>Золото </a:t>
            </a:r>
            <a:r>
              <a:rPr sz="1800" spc="-5" dirty="0">
                <a:latin typeface="Times New Roman"/>
                <a:cs typeface="Times New Roman"/>
              </a:rPr>
              <a:t>(высокосеребристое)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10" dirty="0">
                <a:latin typeface="Times New Roman"/>
                <a:cs typeface="Times New Roman"/>
              </a:rPr>
              <a:t>гальке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кварца из битакских </a:t>
            </a:r>
            <a:r>
              <a:rPr sz="1800" spc="-25" dirty="0">
                <a:latin typeface="Times New Roman"/>
                <a:cs typeface="Times New Roman"/>
              </a:rPr>
              <a:t>конгломератов. 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Симферополь,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Крым,</a:t>
            </a:r>
            <a:r>
              <a:rPr sz="1800" spc="-25" dirty="0">
                <a:latin typeface="Times New Roman"/>
                <a:cs typeface="Times New Roman"/>
              </a:rPr>
              <a:t> Украина.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Поле</a:t>
            </a:r>
            <a:endParaRPr sz="1800">
              <a:latin typeface="Times New Roman"/>
              <a:cs typeface="Times New Roman"/>
            </a:endParaRPr>
          </a:p>
          <a:p>
            <a:pPr marL="1902460" algn="just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зрения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~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5х5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мм).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83225" y="109473"/>
            <a:ext cx="3583304" cy="358330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27401" y="127253"/>
            <a:ext cx="350901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5" dirty="0"/>
              <a:t>Минера</a:t>
            </a:r>
            <a:r>
              <a:rPr sz="4400" spc="55" dirty="0"/>
              <a:t>л</a:t>
            </a:r>
            <a:r>
              <a:rPr sz="4400" spc="-25" dirty="0"/>
              <a:t>огия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207467" y="1001724"/>
            <a:ext cx="8727440" cy="48050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3500" marR="53975" algn="just">
              <a:lnSpc>
                <a:spcPct val="98800"/>
              </a:lnSpc>
              <a:spcBef>
                <a:spcPts val="135"/>
              </a:spcBef>
            </a:pPr>
            <a:r>
              <a:rPr sz="2800" spc="-10" dirty="0">
                <a:latin typeface="Times New Roman"/>
                <a:cs typeface="Times New Roman"/>
              </a:rPr>
              <a:t>Другие </a:t>
            </a:r>
            <a:r>
              <a:rPr sz="2800" spc="-15" dirty="0">
                <a:latin typeface="Times New Roman"/>
                <a:cs typeface="Times New Roman"/>
              </a:rPr>
              <a:t>золотосодержащие </a:t>
            </a:r>
            <a:r>
              <a:rPr sz="2800" dirty="0">
                <a:latin typeface="Times New Roman"/>
                <a:cs typeface="Times New Roman"/>
              </a:rPr>
              <a:t>минералы (их </a:t>
            </a:r>
            <a:r>
              <a:rPr sz="2800" spc="-15" dirty="0">
                <a:latin typeface="Times New Roman"/>
                <a:cs typeface="Times New Roman"/>
              </a:rPr>
              <a:t>более </a:t>
            </a:r>
            <a:r>
              <a:rPr sz="2800" spc="-5" dirty="0">
                <a:latin typeface="Times New Roman"/>
                <a:cs typeface="Times New Roman"/>
              </a:rPr>
              <a:t>15), </a:t>
            </a:r>
            <a:r>
              <a:rPr sz="2800" spc="-20" dirty="0">
                <a:latin typeface="Times New Roman"/>
                <a:cs typeface="Times New Roman"/>
              </a:rPr>
              <a:t>как 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правило,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не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являются</a:t>
            </a:r>
            <a:r>
              <a:rPr sz="2800" spc="-5" dirty="0">
                <a:latin typeface="Times New Roman"/>
                <a:cs typeface="Times New Roman"/>
              </a:rPr>
              <a:t> промышленными.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К</a:t>
            </a:r>
            <a:r>
              <a:rPr sz="2800" spc="69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ним </a:t>
            </a:r>
            <a:r>
              <a:rPr sz="2800" spc="5" dirty="0">
                <a:latin typeface="Times New Roman"/>
                <a:cs typeface="Times New Roman"/>
              </a:rPr>
              <a:t> относятся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интерметаллические</a:t>
            </a:r>
            <a:r>
              <a:rPr sz="2800" spc="6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соединения:</a:t>
            </a:r>
            <a:endParaRPr sz="2800">
              <a:latin typeface="Times New Roman"/>
              <a:cs typeface="Times New Roman"/>
            </a:endParaRPr>
          </a:p>
          <a:p>
            <a:pPr marL="63500" algn="just">
              <a:lnSpc>
                <a:spcPct val="100000"/>
              </a:lnSpc>
              <a:spcBef>
                <a:spcPts val="675"/>
              </a:spcBef>
            </a:pPr>
            <a:r>
              <a:rPr sz="2800" spc="-20" dirty="0">
                <a:latin typeface="Times New Roman"/>
                <a:cs typeface="Times New Roman"/>
              </a:rPr>
              <a:t>электрум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Palatino Linotype"/>
                <a:cs typeface="Palatino Linotype"/>
              </a:rPr>
              <a:t>AuAg,</a:t>
            </a:r>
            <a:endParaRPr sz="2800">
              <a:latin typeface="Palatino Linotype"/>
              <a:cs typeface="Palatino Linotype"/>
            </a:endParaRPr>
          </a:p>
          <a:p>
            <a:pPr marL="63500" algn="just">
              <a:lnSpc>
                <a:spcPct val="100000"/>
              </a:lnSpc>
              <a:spcBef>
                <a:spcPts val="675"/>
              </a:spcBef>
            </a:pPr>
            <a:r>
              <a:rPr sz="2800" spc="-155" dirty="0">
                <a:latin typeface="Times New Roman"/>
                <a:cs typeface="Times New Roman"/>
              </a:rPr>
              <a:t>а</a:t>
            </a:r>
            <a:r>
              <a:rPr sz="2800" spc="-5" dirty="0">
                <a:latin typeface="Times New Roman"/>
                <a:cs typeface="Times New Roman"/>
              </a:rPr>
              <a:t>у</a:t>
            </a:r>
            <a:r>
              <a:rPr sz="2800" dirty="0">
                <a:latin typeface="Times New Roman"/>
                <a:cs typeface="Times New Roman"/>
              </a:rPr>
              <a:t>р</a:t>
            </a:r>
            <a:r>
              <a:rPr sz="2800" spc="-10" dirty="0">
                <a:latin typeface="Times New Roman"/>
                <a:cs typeface="Times New Roman"/>
              </a:rPr>
              <a:t>и</a:t>
            </a:r>
            <a:r>
              <a:rPr sz="2800" spc="-40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у</a:t>
            </a:r>
            <a:r>
              <a:rPr sz="2800" dirty="0">
                <a:latin typeface="Times New Roman"/>
                <a:cs typeface="Times New Roman"/>
              </a:rPr>
              <a:t>п</a:t>
            </a:r>
            <a:r>
              <a:rPr sz="2800" spc="-5" dirty="0">
                <a:latin typeface="Times New Roman"/>
                <a:cs typeface="Times New Roman"/>
              </a:rPr>
              <a:t>р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5" dirty="0">
                <a:latin typeface="Times New Roman"/>
                <a:cs typeface="Times New Roman"/>
              </a:rPr>
              <a:t>д</a:t>
            </a:r>
            <a:r>
              <a:rPr sz="2800" spc="-17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AuC</a:t>
            </a:r>
            <a:r>
              <a:rPr sz="2800" dirty="0">
                <a:latin typeface="Times New Roman"/>
                <a:cs typeface="Times New Roman"/>
              </a:rPr>
              <a:t>u</a:t>
            </a:r>
            <a:r>
              <a:rPr sz="2775" spc="15" baseline="-21021" dirty="0">
                <a:latin typeface="Times New Roman"/>
                <a:cs typeface="Times New Roman"/>
              </a:rPr>
              <a:t>3</a:t>
            </a:r>
            <a:r>
              <a:rPr sz="2800" spc="-5" dirty="0">
                <a:latin typeface="Palatino Linotype"/>
                <a:cs typeface="Palatino Linotype"/>
              </a:rPr>
              <a:t>,</a:t>
            </a:r>
            <a:endParaRPr sz="2800">
              <a:latin typeface="Palatino Linotype"/>
              <a:cs typeface="Palatino Linotype"/>
            </a:endParaRPr>
          </a:p>
          <a:p>
            <a:pPr marL="63500" marR="5581650">
              <a:lnSpc>
                <a:spcPct val="120000"/>
              </a:lnSpc>
              <a:spcBef>
                <a:spcPts val="80"/>
              </a:spcBef>
            </a:pPr>
            <a:r>
              <a:rPr sz="2800" spc="-155" dirty="0">
                <a:latin typeface="Times New Roman"/>
                <a:cs typeface="Times New Roman"/>
              </a:rPr>
              <a:t>а</a:t>
            </a:r>
            <a:r>
              <a:rPr sz="2800" spc="-5" dirty="0">
                <a:latin typeface="Times New Roman"/>
                <a:cs typeface="Times New Roman"/>
              </a:rPr>
              <a:t>у</a:t>
            </a:r>
            <a:r>
              <a:rPr sz="2800" dirty="0">
                <a:latin typeface="Times New Roman"/>
                <a:cs typeface="Times New Roman"/>
              </a:rPr>
              <a:t>р</a:t>
            </a:r>
            <a:r>
              <a:rPr sz="2800" spc="70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стиб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5" dirty="0">
                <a:latin typeface="Times New Roman"/>
                <a:cs typeface="Times New Roman"/>
              </a:rPr>
              <a:t>т</a:t>
            </a:r>
            <a:r>
              <a:rPr sz="2800" spc="-16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Au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5" dirty="0">
                <a:latin typeface="Times New Roman"/>
                <a:cs typeface="Times New Roman"/>
              </a:rPr>
              <a:t>b</a:t>
            </a:r>
            <a:r>
              <a:rPr sz="2775" spc="15" baseline="-21021" dirty="0">
                <a:latin typeface="Times New Roman"/>
                <a:cs typeface="Times New Roman"/>
              </a:rPr>
              <a:t>2</a:t>
            </a:r>
            <a:r>
              <a:rPr sz="2800" spc="-5" dirty="0">
                <a:latin typeface="Times New Roman"/>
                <a:cs typeface="Times New Roman"/>
              </a:rPr>
              <a:t>,  р</a:t>
            </a:r>
            <a:r>
              <a:rPr sz="2800" spc="-80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д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5" dirty="0">
                <a:latin typeface="Times New Roman"/>
                <a:cs typeface="Times New Roman"/>
              </a:rPr>
              <a:t>т</a:t>
            </a:r>
            <a:r>
              <a:rPr sz="2800" spc="-16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Au(R</a:t>
            </a:r>
            <a:r>
              <a:rPr sz="2800" dirty="0">
                <a:latin typeface="Times New Roman"/>
                <a:cs typeface="Times New Roman"/>
              </a:rPr>
              <a:t>h</a:t>
            </a:r>
            <a:r>
              <a:rPr sz="2800" spc="-5" dirty="0">
                <a:latin typeface="Times New Roman"/>
                <a:cs typeface="Times New Roman"/>
              </a:rPr>
              <a:t>,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</a:t>
            </a:r>
            <a:r>
              <a:rPr sz="2800" spc="-11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,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Pd),  </a:t>
            </a:r>
            <a:r>
              <a:rPr sz="2800" spc="-5" dirty="0">
                <a:latin typeface="Times New Roman"/>
                <a:cs typeface="Times New Roman"/>
              </a:rPr>
              <a:t>кюстелит</a:t>
            </a:r>
            <a:r>
              <a:rPr sz="2800" spc="-16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Ag(Au)</a:t>
            </a:r>
            <a:endParaRPr sz="2800">
              <a:latin typeface="Times New Roman"/>
              <a:cs typeface="Times New Roman"/>
            </a:endParaRPr>
          </a:p>
          <a:p>
            <a:pPr marL="63500" marR="55880">
              <a:lnSpc>
                <a:spcPct val="100000"/>
              </a:lnSpc>
              <a:spcBef>
                <a:spcPts val="675"/>
              </a:spcBef>
              <a:tabLst>
                <a:tab pos="2037080" algn="l"/>
                <a:tab pos="3738245" algn="l"/>
                <a:tab pos="4980305" algn="l"/>
                <a:tab pos="6716395" algn="l"/>
                <a:tab pos="7551420" algn="l"/>
              </a:tabLst>
            </a:pPr>
            <a:r>
              <a:rPr sz="2800" spc="-120" dirty="0">
                <a:latin typeface="Times New Roman"/>
                <a:cs typeface="Times New Roman"/>
              </a:rPr>
              <a:t>Т</a:t>
            </a:r>
            <a:r>
              <a:rPr sz="2800" spc="-5" dirty="0">
                <a:latin typeface="Times New Roman"/>
                <a:cs typeface="Times New Roman"/>
              </a:rPr>
              <a:t>еллу</a:t>
            </a:r>
            <a:r>
              <a:rPr sz="2800" dirty="0">
                <a:latin typeface="Times New Roman"/>
                <a:cs typeface="Times New Roman"/>
              </a:rPr>
              <a:t>р</a:t>
            </a:r>
            <a:r>
              <a:rPr sz="2800" spc="-10" dirty="0">
                <a:latin typeface="Times New Roman"/>
                <a:cs typeface="Times New Roman"/>
              </a:rPr>
              <a:t>и</a:t>
            </a:r>
            <a:r>
              <a:rPr sz="2800" dirty="0">
                <a:latin typeface="Times New Roman"/>
                <a:cs typeface="Times New Roman"/>
              </a:rPr>
              <a:t>д</a:t>
            </a:r>
            <a:r>
              <a:rPr sz="2800" spc="5" dirty="0">
                <a:latin typeface="Times New Roman"/>
                <a:cs typeface="Times New Roman"/>
              </a:rPr>
              <a:t>ы</a:t>
            </a:r>
            <a:r>
              <a:rPr sz="2800" spc="-5" dirty="0">
                <a:latin typeface="Times New Roman"/>
                <a:cs typeface="Times New Roman"/>
              </a:rPr>
              <a:t>: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5" dirty="0">
                <a:latin typeface="Times New Roman"/>
                <a:cs typeface="Times New Roman"/>
              </a:rPr>
              <a:t>к</a:t>
            </a:r>
            <a:r>
              <a:rPr sz="2800" spc="10" dirty="0">
                <a:latin typeface="Times New Roman"/>
                <a:cs typeface="Times New Roman"/>
              </a:rPr>
              <a:t>а</a:t>
            </a:r>
            <a:r>
              <a:rPr sz="2800" dirty="0">
                <a:latin typeface="Times New Roman"/>
                <a:cs typeface="Times New Roman"/>
              </a:rPr>
              <a:t>л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spc="-25" dirty="0">
                <a:latin typeface="Times New Roman"/>
                <a:cs typeface="Times New Roman"/>
              </a:rPr>
              <a:t>в</a:t>
            </a:r>
            <a:r>
              <a:rPr sz="2800" spc="-5" dirty="0">
                <a:latin typeface="Times New Roman"/>
                <a:cs typeface="Times New Roman"/>
              </a:rPr>
              <a:t>е</a:t>
            </a:r>
            <a:r>
              <a:rPr sz="2800" dirty="0">
                <a:latin typeface="Times New Roman"/>
                <a:cs typeface="Times New Roman"/>
              </a:rPr>
              <a:t>р</a:t>
            </a:r>
            <a:r>
              <a:rPr sz="2800" spc="-10" dirty="0">
                <a:latin typeface="Times New Roman"/>
                <a:cs typeface="Times New Roman"/>
              </a:rPr>
              <a:t>и</a:t>
            </a:r>
            <a:r>
              <a:rPr sz="2800" spc="-5" dirty="0">
                <a:latin typeface="Times New Roman"/>
                <a:cs typeface="Times New Roman"/>
              </a:rPr>
              <a:t>т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Au</a:t>
            </a:r>
            <a:r>
              <a:rPr sz="2800" spc="-200" dirty="0">
                <a:latin typeface="Times New Roman"/>
                <a:cs typeface="Times New Roman"/>
              </a:rPr>
              <a:t>T</a:t>
            </a:r>
            <a:r>
              <a:rPr sz="2800" spc="5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2</a:t>
            </a:r>
            <a:r>
              <a:rPr sz="2800" spc="-5" dirty="0">
                <a:latin typeface="Times New Roman"/>
                <a:cs typeface="Times New Roman"/>
              </a:rPr>
              <a:t>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с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10" dirty="0">
                <a:latin typeface="Times New Roman"/>
                <a:cs typeface="Times New Roman"/>
              </a:rPr>
              <a:t>ль</a:t>
            </a:r>
            <a:r>
              <a:rPr sz="2800" spc="-50" dirty="0">
                <a:latin typeface="Times New Roman"/>
                <a:cs typeface="Times New Roman"/>
              </a:rPr>
              <a:t>в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dirty="0">
                <a:latin typeface="Times New Roman"/>
                <a:cs typeface="Times New Roman"/>
              </a:rPr>
              <a:t>н</a:t>
            </a:r>
            <a:r>
              <a:rPr sz="2800" spc="-10" dirty="0">
                <a:latin typeface="Times New Roman"/>
                <a:cs typeface="Times New Roman"/>
              </a:rPr>
              <a:t>и</a:t>
            </a:r>
            <a:r>
              <a:rPr sz="2800" spc="-5" dirty="0">
                <a:latin typeface="Times New Roman"/>
                <a:cs typeface="Times New Roman"/>
              </a:rPr>
              <a:t>т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10" dirty="0">
                <a:latin typeface="Times New Roman"/>
                <a:cs typeface="Times New Roman"/>
              </a:rPr>
              <a:t>(</a:t>
            </a:r>
            <a:r>
              <a:rPr sz="2800" spc="-5" dirty="0">
                <a:latin typeface="Times New Roman"/>
                <a:cs typeface="Times New Roman"/>
              </a:rPr>
              <a:t>Au,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g</a:t>
            </a:r>
            <a:r>
              <a:rPr sz="2800" spc="10" dirty="0">
                <a:latin typeface="Times New Roman"/>
                <a:cs typeface="Times New Roman"/>
              </a:rPr>
              <a:t>)</a:t>
            </a:r>
            <a:r>
              <a:rPr sz="2800" spc="-204" dirty="0">
                <a:latin typeface="Times New Roman"/>
                <a:cs typeface="Times New Roman"/>
              </a:rPr>
              <a:t>T</a:t>
            </a:r>
            <a:r>
              <a:rPr sz="2800" spc="-15" dirty="0">
                <a:latin typeface="Times New Roman"/>
                <a:cs typeface="Times New Roman"/>
              </a:rPr>
              <a:t>e</a:t>
            </a:r>
            <a:r>
              <a:rPr sz="2775" spc="15" baseline="-21021" dirty="0">
                <a:latin typeface="Times New Roman"/>
                <a:cs typeface="Times New Roman"/>
              </a:rPr>
              <a:t>4</a:t>
            </a:r>
            <a:r>
              <a:rPr sz="2800" spc="-5" dirty="0">
                <a:latin typeface="Times New Roman"/>
                <a:cs typeface="Times New Roman"/>
              </a:rPr>
              <a:t>,  креннерит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(Au,</a:t>
            </a:r>
            <a:r>
              <a:rPr sz="2800" spc="-150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Times New Roman"/>
                <a:cs typeface="Times New Roman"/>
              </a:rPr>
              <a:t>Ag)Te</a:t>
            </a:r>
            <a:r>
              <a:rPr sz="2775" spc="-44" baseline="-21021" dirty="0">
                <a:latin typeface="Times New Roman"/>
                <a:cs typeface="Times New Roman"/>
              </a:rPr>
              <a:t>2</a:t>
            </a:r>
            <a:r>
              <a:rPr sz="2800" spc="-30" dirty="0">
                <a:latin typeface="Times New Roman"/>
                <a:cs typeface="Times New Roman"/>
              </a:rPr>
              <a:t>,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петцит</a:t>
            </a:r>
            <a:r>
              <a:rPr sz="2800" spc="-14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Ag</a:t>
            </a:r>
            <a:r>
              <a:rPr sz="2775" spc="-37" baseline="-21021" dirty="0">
                <a:latin typeface="Times New Roman"/>
                <a:cs typeface="Times New Roman"/>
              </a:rPr>
              <a:t>3</a:t>
            </a:r>
            <a:r>
              <a:rPr sz="2800" spc="-25" dirty="0">
                <a:latin typeface="Times New Roman"/>
                <a:cs typeface="Times New Roman"/>
              </a:rPr>
              <a:t>AuTe</a:t>
            </a:r>
            <a:r>
              <a:rPr sz="2775" spc="-37" baseline="-21021" dirty="0">
                <a:latin typeface="Times New Roman"/>
                <a:cs typeface="Times New Roman"/>
              </a:rPr>
              <a:t>2</a:t>
            </a:r>
            <a:r>
              <a:rPr sz="2775" spc="375" baseline="-21021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и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другие.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3567" y="101345"/>
            <a:ext cx="330200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5" dirty="0"/>
              <a:t>Применение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8739" y="952881"/>
            <a:ext cx="41509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2235" indent="-90170">
              <a:lnSpc>
                <a:spcPct val="100000"/>
              </a:lnSpc>
              <a:spcBef>
                <a:spcPts val="105"/>
              </a:spcBef>
              <a:buSzPct val="95000"/>
              <a:buFont typeface="Microsoft Sans Serif"/>
              <a:buChar char="•"/>
              <a:tabLst>
                <a:tab pos="102870" algn="l"/>
                <a:tab pos="1885314" algn="l"/>
                <a:tab pos="2725420" algn="l"/>
              </a:tabLst>
            </a:pPr>
            <a:r>
              <a:rPr sz="2000" spc="-10" dirty="0">
                <a:latin typeface="Times New Roman"/>
                <a:cs typeface="Times New Roman"/>
              </a:rPr>
              <a:t>Подавляющая	</a:t>
            </a:r>
            <a:r>
              <a:rPr sz="2000" spc="-5" dirty="0">
                <a:latin typeface="Times New Roman"/>
                <a:cs typeface="Times New Roman"/>
              </a:rPr>
              <a:t>часть	</a:t>
            </a:r>
            <a:r>
              <a:rPr sz="2000" spc="-10" dirty="0">
                <a:latin typeface="Times New Roman"/>
                <a:cs typeface="Times New Roman"/>
              </a:rPr>
              <a:t>добываемого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257681"/>
            <a:ext cx="4173854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766570" algn="l"/>
                <a:tab pos="2681605" algn="l"/>
                <a:tab pos="4023995" algn="l"/>
              </a:tabLst>
            </a:pPr>
            <a:r>
              <a:rPr sz="2000" spc="-5" dirty="0">
                <a:latin typeface="Times New Roman"/>
                <a:cs typeface="Times New Roman"/>
              </a:rPr>
              <a:t>национ</a:t>
            </a:r>
            <a:r>
              <a:rPr sz="2000" spc="5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ль</a:t>
            </a:r>
            <a:r>
              <a:rPr sz="2000" spc="-5" dirty="0">
                <a:latin typeface="Times New Roman"/>
                <a:cs typeface="Times New Roman"/>
              </a:rPr>
              <a:t>ны</a:t>
            </a:r>
            <a:r>
              <a:rPr sz="2000" dirty="0">
                <a:latin typeface="Times New Roman"/>
                <a:cs typeface="Times New Roman"/>
              </a:rPr>
              <a:t>х	бан</a:t>
            </a:r>
            <a:r>
              <a:rPr sz="2000" spc="-45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ах	</a:t>
            </a:r>
            <a:r>
              <a:rPr sz="2000" spc="-55" dirty="0">
                <a:latin typeface="Times New Roman"/>
                <a:cs typeface="Times New Roman"/>
              </a:rPr>
              <a:t>г</a:t>
            </a:r>
            <a:r>
              <a:rPr sz="2000" spc="50" dirty="0">
                <a:latin typeface="Times New Roman"/>
                <a:cs typeface="Times New Roman"/>
              </a:rPr>
              <a:t>о</a:t>
            </a:r>
            <a:r>
              <a:rPr sz="2000" spc="-30" dirty="0">
                <a:latin typeface="Times New Roman"/>
                <a:cs typeface="Times New Roman"/>
              </a:rPr>
              <a:t>с</a:t>
            </a:r>
            <a:r>
              <a:rPr sz="2000" spc="-130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д</a:t>
            </a:r>
            <a:r>
              <a:rPr sz="2000" spc="-15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рств	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02963" y="952881"/>
            <a:ext cx="466407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2230">
              <a:lnSpc>
                <a:spcPct val="100000"/>
              </a:lnSpc>
              <a:spcBef>
                <a:spcPts val="105"/>
              </a:spcBef>
              <a:tabLst>
                <a:tab pos="1035050" algn="l"/>
                <a:tab pos="1151255" algn="l"/>
                <a:tab pos="2280920" algn="l"/>
                <a:tab pos="2663190" algn="l"/>
                <a:tab pos="2842895" algn="l"/>
                <a:tab pos="3155315" algn="l"/>
                <a:tab pos="3422015" algn="l"/>
                <a:tab pos="4250055" algn="l"/>
                <a:tab pos="4530090" algn="l"/>
              </a:tabLst>
            </a:pPr>
            <a:r>
              <a:rPr sz="2000" spc="-25" dirty="0">
                <a:latin typeface="Times New Roman"/>
                <a:cs typeface="Times New Roman"/>
              </a:rPr>
              <a:t>з</a:t>
            </a:r>
            <a:r>
              <a:rPr sz="2000" spc="-35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л</a:t>
            </a:r>
            <a:r>
              <a:rPr sz="2000" spc="-25" dirty="0">
                <a:latin typeface="Times New Roman"/>
                <a:cs typeface="Times New Roman"/>
              </a:rPr>
              <a:t>о</a:t>
            </a:r>
            <a:r>
              <a:rPr sz="2000" spc="20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а	хран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spc="20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ся	в	</a:t>
            </a:r>
            <a:r>
              <a:rPr sz="2000" spc="-5" dirty="0">
                <a:latin typeface="Times New Roman"/>
                <a:cs typeface="Times New Roman"/>
              </a:rPr>
              <a:t>вид</a:t>
            </a:r>
            <a:r>
              <a:rPr sz="2000" dirty="0">
                <a:latin typeface="Times New Roman"/>
                <a:cs typeface="Times New Roman"/>
              </a:rPr>
              <a:t>е	сл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т</a:t>
            </a:r>
            <a:r>
              <a:rPr sz="2000" spc="-100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ов	в  сл</a:t>
            </a:r>
            <a:r>
              <a:rPr sz="2000" spc="-40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ж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т		о</a:t>
            </a:r>
            <a:r>
              <a:rPr sz="2000" spc="-20" dirty="0">
                <a:latin typeface="Times New Roman"/>
                <a:cs typeface="Times New Roman"/>
              </a:rPr>
              <a:t>б</a:t>
            </a:r>
            <a:r>
              <a:rPr sz="2000" spc="40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сп</a:t>
            </a:r>
            <a:r>
              <a:rPr sz="2000" spc="-60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чен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ем	и	</a:t>
            </a:r>
            <a:r>
              <a:rPr sz="2000" spc="-25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л</a:t>
            </a:r>
            <a:r>
              <a:rPr sz="2000" spc="-25" dirty="0">
                <a:latin typeface="Times New Roman"/>
                <a:cs typeface="Times New Roman"/>
              </a:rPr>
              <a:t>ют</a:t>
            </a:r>
            <a:r>
              <a:rPr sz="2000" dirty="0">
                <a:latin typeface="Times New Roman"/>
                <a:cs typeface="Times New Roman"/>
              </a:rPr>
              <a:t>ой	</a:t>
            </a:r>
            <a:r>
              <a:rPr sz="2000" spc="-5" dirty="0">
                <a:latin typeface="Times New Roman"/>
                <a:cs typeface="Times New Roman"/>
              </a:rPr>
              <a:t>при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640" y="1562481"/>
            <a:ext cx="9064625" cy="5208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 algn="just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международных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платежах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расчетах.</a:t>
            </a:r>
            <a:endParaRPr sz="2000">
              <a:latin typeface="Times New Roman"/>
              <a:cs typeface="Times New Roman"/>
            </a:endParaRPr>
          </a:p>
          <a:p>
            <a:pPr marL="50800" marR="45085" algn="just">
              <a:lnSpc>
                <a:spcPct val="100000"/>
              </a:lnSpc>
              <a:buSzPct val="95000"/>
              <a:buFont typeface="Microsoft Sans Serif"/>
              <a:buChar char="•"/>
              <a:tabLst>
                <a:tab pos="140970" algn="l"/>
              </a:tabLst>
            </a:pPr>
            <a:r>
              <a:rPr sz="2000" spc="-15" dirty="0">
                <a:latin typeface="Times New Roman"/>
                <a:cs typeface="Times New Roman"/>
              </a:rPr>
              <a:t>Золото </a:t>
            </a:r>
            <a:r>
              <a:rPr sz="2000" dirty="0">
                <a:latin typeface="Times New Roman"/>
                <a:cs typeface="Times New Roman"/>
              </a:rPr>
              <a:t>с </a:t>
            </a:r>
            <a:r>
              <a:rPr sz="2000" spc="-35" dirty="0">
                <a:latin typeface="Times New Roman"/>
                <a:cs typeface="Times New Roman"/>
              </a:rPr>
              <a:t>глубокой</a:t>
            </a:r>
            <a:r>
              <a:rPr sz="2000" spc="4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древности применяется для </a:t>
            </a:r>
            <a:r>
              <a:rPr sz="2000" spc="-15" dirty="0">
                <a:latin typeface="Times New Roman"/>
                <a:cs typeface="Times New Roman"/>
              </a:rPr>
              <a:t>изготовления </a:t>
            </a:r>
            <a:r>
              <a:rPr sz="2000" dirty="0">
                <a:latin typeface="Times New Roman"/>
                <a:cs typeface="Times New Roman"/>
              </a:rPr>
              <a:t>ювелирных </a:t>
            </a:r>
            <a:r>
              <a:rPr sz="2000" spc="-10" dirty="0">
                <a:latin typeface="Times New Roman"/>
                <a:cs typeface="Times New Roman"/>
              </a:rPr>
              <a:t>изделий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чеканки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монет.</a:t>
            </a:r>
            <a:endParaRPr sz="2000">
              <a:latin typeface="Times New Roman"/>
              <a:cs typeface="Times New Roman"/>
            </a:endParaRPr>
          </a:p>
          <a:p>
            <a:pPr marL="50800" marR="43180" algn="just">
              <a:lnSpc>
                <a:spcPct val="100000"/>
              </a:lnSpc>
              <a:buSzPct val="95000"/>
              <a:buFont typeface="Microsoft Sans Serif"/>
              <a:buChar char="•"/>
              <a:tabLst>
                <a:tab pos="140970" algn="l"/>
              </a:tabLst>
            </a:pPr>
            <a:r>
              <a:rPr sz="2000" spc="-10" dirty="0">
                <a:latin typeface="Times New Roman"/>
                <a:cs typeface="Times New Roman"/>
              </a:rPr>
              <a:t>Третьей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областью</a:t>
            </a:r>
            <a:r>
              <a:rPr sz="2000" spc="-5" dirty="0">
                <a:latin typeface="Times New Roman"/>
                <a:cs typeface="Times New Roman"/>
              </a:rPr>
              <a:t> применения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золота</a:t>
            </a:r>
            <a:r>
              <a:rPr sz="2000" dirty="0">
                <a:latin typeface="Times New Roman"/>
                <a:cs typeface="Times New Roman"/>
              </a:rPr>
              <a:t> является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промышленность: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золочение 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металлов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(гальванопластика</a:t>
            </a:r>
            <a:r>
              <a:rPr sz="2000" dirty="0">
                <a:latin typeface="Times New Roman"/>
                <a:cs typeface="Times New Roman"/>
              </a:rPr>
              <a:t> —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электролиз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комплексной</a:t>
            </a:r>
            <a:r>
              <a:rPr sz="2000" spc="4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солью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KAu(CN2)),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сварка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5" dirty="0">
                <a:latin typeface="Times New Roman"/>
                <a:cs typeface="Times New Roman"/>
              </a:rPr>
              <a:t>особо </a:t>
            </a:r>
            <a:r>
              <a:rPr sz="2000" spc="-5" dirty="0">
                <a:latin typeface="Times New Roman"/>
                <a:cs typeface="Times New Roman"/>
              </a:rPr>
              <a:t>ответственных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деталях </a:t>
            </a:r>
            <a:r>
              <a:rPr sz="2000" spc="-35" dirty="0">
                <a:latin typeface="Times New Roman"/>
                <a:cs typeface="Times New Roman"/>
              </a:rPr>
              <a:t>ракет,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изготовление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химически </a:t>
            </a:r>
            <a:r>
              <a:rPr sz="2000" spc="-20" dirty="0">
                <a:latin typeface="Times New Roman"/>
                <a:cs typeface="Times New Roman"/>
              </a:rPr>
              <a:t>стойкой 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аппаратуры,</a:t>
            </a:r>
            <a:r>
              <a:rPr sz="2000" spc="-5" dirty="0">
                <a:latin typeface="Times New Roman"/>
                <a:cs typeface="Times New Roman"/>
              </a:rPr>
              <a:t> радиоэлектроника,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микроэлектроника,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золото</a:t>
            </a:r>
            <a:r>
              <a:rPr sz="2000" spc="4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используется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качестве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мишени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ядерных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исследованиях,</a:t>
            </a:r>
            <a:r>
              <a:rPr sz="2000" dirty="0">
                <a:latin typeface="Times New Roman"/>
                <a:cs typeface="Times New Roman"/>
              </a:rPr>
              <a:t> 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качестве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покрытия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зеркал, </a:t>
            </a:r>
            <a:r>
              <a:rPr sz="2000" dirty="0">
                <a:latin typeface="Times New Roman"/>
                <a:cs typeface="Times New Roman"/>
              </a:rPr>
              <a:t> работающих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дальнем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инфракрасном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диапазоне,</a:t>
            </a:r>
            <a:r>
              <a:rPr sz="2000" dirty="0">
                <a:latin typeface="Times New Roman"/>
                <a:cs typeface="Times New Roman"/>
              </a:rPr>
              <a:t> 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качестве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специальной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оболочки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нейтронной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бомбе.</a:t>
            </a:r>
            <a:endParaRPr sz="2000">
              <a:latin typeface="Times New Roman"/>
              <a:cs typeface="Times New Roman"/>
            </a:endParaRPr>
          </a:p>
          <a:p>
            <a:pPr marL="50800" marR="43180" algn="just">
              <a:lnSpc>
                <a:spcPct val="100000"/>
              </a:lnSpc>
              <a:buSzPct val="95000"/>
              <a:buFont typeface="Microsoft Sans Serif"/>
              <a:buChar char="•"/>
              <a:tabLst>
                <a:tab pos="140970" algn="l"/>
              </a:tabLst>
            </a:pPr>
            <a:r>
              <a:rPr sz="2000" spc="-15" dirty="0">
                <a:latin typeface="Times New Roman"/>
                <a:cs typeface="Times New Roman"/>
              </a:rPr>
              <a:t>Также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золото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применяется</a:t>
            </a:r>
            <a:r>
              <a:rPr sz="2000" dirty="0">
                <a:latin typeface="Times New Roman"/>
                <a:cs typeface="Times New Roman"/>
              </a:rPr>
              <a:t> 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медицине.</a:t>
            </a:r>
            <a:r>
              <a:rPr sz="2000" dirty="0">
                <a:latin typeface="Times New Roman"/>
                <a:cs typeface="Times New Roman"/>
              </a:rPr>
              <a:t> 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стоматологии</a:t>
            </a:r>
            <a:r>
              <a:rPr sz="2000" spc="45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5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изготовления 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коронок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20" dirty="0">
                <a:latin typeface="Times New Roman"/>
                <a:cs typeface="Times New Roman"/>
              </a:rPr>
              <a:t>зубных </a:t>
            </a:r>
            <a:r>
              <a:rPr sz="2000" spc="-5" dirty="0">
                <a:latin typeface="Times New Roman"/>
                <a:cs typeface="Times New Roman"/>
              </a:rPr>
              <a:t>протезов. </a:t>
            </a: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-15" dirty="0">
                <a:latin typeface="Times New Roman"/>
                <a:cs typeface="Times New Roman"/>
              </a:rPr>
              <a:t>фармакологии </a:t>
            </a:r>
            <a:r>
              <a:rPr sz="2000" dirty="0">
                <a:latin typeface="Times New Roman"/>
                <a:cs typeface="Times New Roman"/>
              </a:rPr>
              <a:t>соединения </a:t>
            </a:r>
            <a:r>
              <a:rPr sz="2000" spc="-5" dirty="0">
                <a:latin typeface="Times New Roman"/>
                <a:cs typeface="Times New Roman"/>
              </a:rPr>
              <a:t>золота </a:t>
            </a:r>
            <a:r>
              <a:rPr sz="2000" spc="-25" dirty="0">
                <a:latin typeface="Times New Roman"/>
                <a:cs typeface="Times New Roman"/>
              </a:rPr>
              <a:t>входят </a:t>
            </a: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10" dirty="0">
                <a:latin typeface="Times New Roman"/>
                <a:cs typeface="Times New Roman"/>
              </a:rPr>
              <a:t>состав 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некоторых </a:t>
            </a:r>
            <a:r>
              <a:rPr sz="2000" spc="-5" dirty="0">
                <a:latin typeface="Times New Roman"/>
                <a:cs typeface="Times New Roman"/>
              </a:rPr>
              <a:t>медицинских </a:t>
            </a:r>
            <a:r>
              <a:rPr sz="2000" spc="-10" dirty="0">
                <a:latin typeface="Times New Roman"/>
                <a:cs typeface="Times New Roman"/>
              </a:rPr>
              <a:t>препаратов, используемых </a:t>
            </a:r>
            <a:r>
              <a:rPr sz="2000" spc="-5" dirty="0">
                <a:latin typeface="Times New Roman"/>
                <a:cs typeface="Times New Roman"/>
              </a:rPr>
              <a:t>для </a:t>
            </a:r>
            <a:r>
              <a:rPr sz="2000" spc="-10" dirty="0">
                <a:latin typeface="Times New Roman"/>
                <a:cs typeface="Times New Roman"/>
              </a:rPr>
              <a:t>лечения </a:t>
            </a:r>
            <a:r>
              <a:rPr sz="2000" dirty="0">
                <a:latin typeface="Times New Roman"/>
                <a:cs typeface="Times New Roman"/>
              </a:rPr>
              <a:t>ряда </a:t>
            </a:r>
            <a:r>
              <a:rPr sz="2000" spc="-10" dirty="0">
                <a:latin typeface="Times New Roman"/>
                <a:cs typeface="Times New Roman"/>
              </a:rPr>
              <a:t>заболеваний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(туберкулёза, </a:t>
            </a:r>
            <a:r>
              <a:rPr sz="2000" spc="-10" dirty="0">
                <a:latin typeface="Times New Roman"/>
                <a:cs typeface="Times New Roman"/>
              </a:rPr>
              <a:t>ревматоидных </a:t>
            </a:r>
            <a:r>
              <a:rPr sz="2000" spc="-5" dirty="0">
                <a:latin typeface="Times New Roman"/>
                <a:cs typeface="Times New Roman"/>
              </a:rPr>
              <a:t>артритов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30" dirty="0">
                <a:latin typeface="Times New Roman"/>
                <a:cs typeface="Times New Roman"/>
              </a:rPr>
              <a:t>т.д.). </a:t>
            </a:r>
            <a:r>
              <a:rPr sz="2000" spc="-5" dirty="0">
                <a:latin typeface="Times New Roman"/>
                <a:cs typeface="Times New Roman"/>
              </a:rPr>
              <a:t>Радиоактивный </a:t>
            </a:r>
            <a:r>
              <a:rPr sz="2000" spc="-10" dirty="0">
                <a:latin typeface="Times New Roman"/>
                <a:cs typeface="Times New Roman"/>
              </a:rPr>
              <a:t>изотоп </a:t>
            </a:r>
            <a:r>
              <a:rPr sz="1950" spc="7" baseline="25641" dirty="0">
                <a:latin typeface="Times New Roman"/>
                <a:cs typeface="Times New Roman"/>
              </a:rPr>
              <a:t>198</a:t>
            </a:r>
            <a:r>
              <a:rPr sz="2000" spc="5" dirty="0">
                <a:latin typeface="Times New Roman"/>
                <a:cs typeface="Times New Roman"/>
              </a:rPr>
              <a:t>Au </a:t>
            </a:r>
            <a:r>
              <a:rPr sz="2000" spc="-15" dirty="0">
                <a:latin typeface="Times New Roman"/>
                <a:cs typeface="Times New Roman"/>
              </a:rPr>
              <a:t>(период 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полураспада </a:t>
            </a:r>
            <a:r>
              <a:rPr sz="2000" dirty="0">
                <a:latin typeface="Times New Roman"/>
                <a:cs typeface="Times New Roman"/>
              </a:rPr>
              <a:t>2,967 </a:t>
            </a:r>
            <a:r>
              <a:rPr sz="2000" spc="-40" dirty="0">
                <a:latin typeface="Times New Roman"/>
                <a:cs typeface="Times New Roman"/>
              </a:rPr>
              <a:t>сут.) </a:t>
            </a:r>
            <a:r>
              <a:rPr sz="2000" spc="-10" dirty="0">
                <a:latin typeface="Times New Roman"/>
                <a:cs typeface="Times New Roman"/>
              </a:rPr>
              <a:t>используется </a:t>
            </a:r>
            <a:r>
              <a:rPr sz="2000" spc="-5" dirty="0">
                <a:latin typeface="Times New Roman"/>
                <a:cs typeface="Times New Roman"/>
              </a:rPr>
              <a:t>при </a:t>
            </a:r>
            <a:r>
              <a:rPr sz="2000" spc="-10" dirty="0">
                <a:latin typeface="Times New Roman"/>
                <a:cs typeface="Times New Roman"/>
              </a:rPr>
              <a:t>лечении </a:t>
            </a:r>
            <a:r>
              <a:rPr sz="2000" spc="-5" dirty="0">
                <a:latin typeface="Times New Roman"/>
                <a:cs typeface="Times New Roman"/>
              </a:rPr>
              <a:t>злокачественных </a:t>
            </a:r>
            <a:r>
              <a:rPr sz="2000" spc="-15" dirty="0">
                <a:latin typeface="Times New Roman"/>
                <a:cs typeface="Times New Roman"/>
              </a:rPr>
              <a:t>опухолей </a:t>
            </a: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радиотерапии.</a:t>
            </a:r>
            <a:endParaRPr sz="2000">
              <a:latin typeface="Times New Roman"/>
              <a:cs typeface="Times New Roman"/>
            </a:endParaRPr>
          </a:p>
          <a:p>
            <a:pPr marL="140335" indent="-90170" algn="just">
              <a:lnSpc>
                <a:spcPct val="100000"/>
              </a:lnSpc>
              <a:spcBef>
                <a:spcPts val="5"/>
              </a:spcBef>
              <a:buSzPct val="95000"/>
              <a:buFont typeface="Microsoft Sans Serif"/>
              <a:buChar char="•"/>
              <a:tabLst>
                <a:tab pos="140970" algn="l"/>
              </a:tabLst>
            </a:pPr>
            <a:r>
              <a:rPr sz="2000" spc="-10" dirty="0">
                <a:latin typeface="Times New Roman"/>
                <a:cs typeface="Times New Roman"/>
              </a:rPr>
              <a:t>Золото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зарегистрировано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качестве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пищевой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добавки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Е175.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580" y="253491"/>
            <a:ext cx="4337050" cy="217538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42026" y="83185"/>
            <a:ext cx="3601973" cy="241452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7504" y="2428875"/>
            <a:ext cx="9036685" cy="4429125"/>
            <a:chOff x="107504" y="2428875"/>
            <a:chExt cx="9036685" cy="442912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504" y="3331946"/>
              <a:ext cx="2627757" cy="334086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43124" y="2428875"/>
              <a:ext cx="5643626" cy="308724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76999" y="5486400"/>
              <a:ext cx="2667000" cy="13715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9121" y="208229"/>
            <a:ext cx="667448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0" dirty="0"/>
              <a:t>Ресурсы,</a:t>
            </a:r>
            <a:r>
              <a:rPr sz="4400" spc="-10" dirty="0"/>
              <a:t> </a:t>
            </a:r>
            <a:r>
              <a:rPr sz="4400" spc="-35" dirty="0"/>
              <a:t>запасы,</a:t>
            </a:r>
            <a:r>
              <a:rPr sz="4400" spc="15" dirty="0"/>
              <a:t> </a:t>
            </a:r>
            <a:r>
              <a:rPr sz="4400" spc="-10" dirty="0"/>
              <a:t>добыча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86334" y="993775"/>
            <a:ext cx="8703310" cy="4451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Прогнозные </a:t>
            </a:r>
            <a:r>
              <a:rPr sz="2400" dirty="0">
                <a:latin typeface="Times New Roman"/>
                <a:cs typeface="Times New Roman"/>
              </a:rPr>
              <a:t>ресурсы </a:t>
            </a:r>
            <a:r>
              <a:rPr sz="2400" spc="-15" dirty="0">
                <a:latin typeface="Times New Roman"/>
                <a:cs typeface="Times New Roman"/>
              </a:rPr>
              <a:t>золота </a:t>
            </a:r>
            <a:r>
              <a:rPr sz="2400" spc="-5" dirty="0">
                <a:latin typeface="Times New Roman"/>
                <a:cs typeface="Times New Roman"/>
              </a:rPr>
              <a:t>оцениваются </a:t>
            </a:r>
            <a:r>
              <a:rPr sz="2400" dirty="0">
                <a:latin typeface="Times New Roman"/>
                <a:cs typeface="Times New Roman"/>
              </a:rPr>
              <a:t>в </a:t>
            </a:r>
            <a:r>
              <a:rPr sz="2400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110—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180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тыс. </a:t>
            </a:r>
            <a:r>
              <a:rPr sz="2400" u="heavy" spc="-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</a:t>
            </a:r>
            <a:r>
              <a:rPr sz="2400" spc="-95" dirty="0">
                <a:latin typeface="Times New Roman"/>
                <a:cs typeface="Times New Roman"/>
              </a:rPr>
              <a:t>,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из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них </a:t>
            </a:r>
            <a:r>
              <a:rPr sz="2400" dirty="0">
                <a:latin typeface="Times New Roman"/>
                <a:cs typeface="Times New Roman"/>
              </a:rPr>
              <a:t>до 60 </a:t>
            </a:r>
            <a:r>
              <a:rPr sz="2400" spc="-5" dirty="0">
                <a:latin typeface="Times New Roman"/>
                <a:cs typeface="Times New Roman"/>
              </a:rPr>
              <a:t>тыс. </a:t>
            </a:r>
            <a:r>
              <a:rPr sz="2400" dirty="0">
                <a:latin typeface="Times New Roman"/>
                <a:cs typeface="Times New Roman"/>
              </a:rPr>
              <a:t>т </a:t>
            </a:r>
            <a:r>
              <a:rPr sz="2400" spc="-5" dirty="0">
                <a:latin typeface="Times New Roman"/>
                <a:cs typeface="Times New Roman"/>
              </a:rPr>
              <a:t>прогнозируются </a:t>
            </a:r>
            <a:r>
              <a:rPr sz="2400" dirty="0">
                <a:latin typeface="Times New Roman"/>
                <a:cs typeface="Times New Roman"/>
              </a:rPr>
              <a:t>в </a:t>
            </a:r>
            <a:r>
              <a:rPr sz="2400" spc="-105" dirty="0">
                <a:latin typeface="Times New Roman"/>
                <a:cs typeface="Times New Roman"/>
              </a:rPr>
              <a:t>ЮАР, </a:t>
            </a:r>
            <a:r>
              <a:rPr sz="2400" spc="5" dirty="0">
                <a:latin typeface="Times New Roman"/>
                <a:cs typeface="Times New Roman"/>
              </a:rPr>
              <a:t>ресурсами </a:t>
            </a:r>
            <a:r>
              <a:rPr sz="2400" dirty="0">
                <a:latin typeface="Times New Roman"/>
                <a:cs typeface="Times New Roman"/>
              </a:rPr>
              <a:t>до 25 </a:t>
            </a:r>
            <a:r>
              <a:rPr sz="2400" spc="-5" dirty="0">
                <a:latin typeface="Times New Roman"/>
                <a:cs typeface="Times New Roman"/>
              </a:rPr>
              <a:t>тыс. </a:t>
            </a:r>
            <a:r>
              <a:rPr sz="2400" dirty="0">
                <a:latin typeface="Times New Roman"/>
                <a:cs typeface="Times New Roman"/>
              </a:rPr>
              <a:t>т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обладают</a:t>
            </a:r>
            <a:r>
              <a:rPr sz="2400" spc="5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Китай,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Бразилия,</a:t>
            </a:r>
            <a:r>
              <a:rPr sz="2400" dirty="0">
                <a:latin typeface="Times New Roman"/>
                <a:cs typeface="Times New Roman"/>
              </a:rPr>
              <a:t> страны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СНГ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(включая</a:t>
            </a:r>
            <a:r>
              <a:rPr sz="2400" spc="5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Россию).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Общие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запасы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115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странах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мира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составляют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94,1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тыс.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т</a:t>
            </a:r>
            <a:r>
              <a:rPr sz="2400" spc="-5" dirty="0">
                <a:latin typeface="Times New Roman"/>
                <a:cs typeface="Times New Roman"/>
              </a:rPr>
              <a:t>,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подтвержденные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—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49,95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тыс.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т</a:t>
            </a:r>
            <a:r>
              <a:rPr sz="2400" spc="-5" dirty="0">
                <a:latin typeface="Times New Roman"/>
                <a:cs typeface="Times New Roman"/>
              </a:rPr>
              <a:t>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из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них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долю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ЮАР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приходится</a:t>
            </a:r>
            <a:r>
              <a:rPr sz="2400" spc="26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почти</a:t>
            </a:r>
            <a:r>
              <a:rPr sz="2400" spc="25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33%,</a:t>
            </a:r>
            <a:r>
              <a:rPr sz="2400" spc="2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США</a:t>
            </a:r>
            <a:r>
              <a:rPr sz="2400" spc="2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—</a:t>
            </a:r>
            <a:r>
              <a:rPr sz="2400" spc="2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9%,</a:t>
            </a:r>
            <a:r>
              <a:rPr sz="2400" spc="2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Австралии</a:t>
            </a:r>
            <a:r>
              <a:rPr sz="2400" spc="2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—</a:t>
            </a:r>
            <a:r>
              <a:rPr sz="2400" spc="2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6,7%,</a:t>
            </a:r>
            <a:r>
              <a:rPr sz="2400" spc="2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Индии</a:t>
            </a:r>
            <a:endParaRPr sz="2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290"/>
              </a:spcBef>
            </a:pPr>
            <a:r>
              <a:rPr sz="2400" dirty="0">
                <a:latin typeface="Times New Roman"/>
                <a:cs typeface="Times New Roman"/>
              </a:rPr>
              <a:t>—6,1%,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Канады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—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6%.</a:t>
            </a:r>
            <a:endParaRPr sz="24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10000"/>
              </a:lnSpc>
            </a:pPr>
            <a:r>
              <a:rPr sz="2400" dirty="0">
                <a:latin typeface="Times New Roman"/>
                <a:cs typeface="Times New Roman"/>
              </a:rPr>
              <a:t>В </a:t>
            </a:r>
            <a:r>
              <a:rPr sz="2400" spc="-15" dirty="0">
                <a:latin typeface="Times New Roman"/>
                <a:cs typeface="Times New Roman"/>
              </a:rPr>
              <a:t>настоящее </a:t>
            </a:r>
            <a:r>
              <a:rPr sz="2400" spc="-5" dirty="0">
                <a:latin typeface="Times New Roman"/>
                <a:cs typeface="Times New Roman"/>
              </a:rPr>
              <a:t>время добыча </a:t>
            </a:r>
            <a:r>
              <a:rPr sz="2400" spc="-15" dirty="0">
                <a:latin typeface="Times New Roman"/>
                <a:cs typeface="Times New Roman"/>
              </a:rPr>
              <a:t>золота </a:t>
            </a:r>
            <a:r>
              <a:rPr sz="2400" spc="-10" dirty="0">
                <a:latin typeface="Times New Roman"/>
                <a:cs typeface="Times New Roman"/>
              </a:rPr>
              <a:t>производится </a:t>
            </a:r>
            <a:r>
              <a:rPr sz="2400" dirty="0">
                <a:latin typeface="Times New Roman"/>
                <a:cs typeface="Times New Roman"/>
              </a:rPr>
              <a:t>в 84 </a:t>
            </a:r>
            <a:r>
              <a:rPr sz="2400" spc="-15" dirty="0">
                <a:latin typeface="Times New Roman"/>
                <a:cs typeface="Times New Roman"/>
              </a:rPr>
              <a:t>зарубежных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странах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мира,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где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последние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годы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добывается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около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2500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ежегодно. </a:t>
            </a:r>
            <a:r>
              <a:rPr sz="2400" spc="-5" dirty="0">
                <a:latin typeface="Times New Roman"/>
                <a:cs typeface="Times New Roman"/>
              </a:rPr>
              <a:t>При </a:t>
            </a:r>
            <a:r>
              <a:rPr sz="2400" spc="-25" dirty="0">
                <a:latin typeface="Times New Roman"/>
                <a:cs typeface="Times New Roman"/>
              </a:rPr>
              <a:t>этом </a:t>
            </a:r>
            <a:r>
              <a:rPr sz="2400" spc="-10" dirty="0">
                <a:latin typeface="Times New Roman"/>
                <a:cs typeface="Times New Roman"/>
              </a:rPr>
              <a:t>более </a:t>
            </a:r>
            <a:r>
              <a:rPr sz="2400" spc="-5" dirty="0">
                <a:latin typeface="Times New Roman"/>
                <a:cs typeface="Times New Roman"/>
              </a:rPr>
              <a:t>65% </a:t>
            </a:r>
            <a:r>
              <a:rPr sz="2400" spc="-10" dirty="0">
                <a:latin typeface="Times New Roman"/>
                <a:cs typeface="Times New Roman"/>
              </a:rPr>
              <a:t>суммарной </a:t>
            </a:r>
            <a:r>
              <a:rPr sz="2400" spc="-5" dirty="0">
                <a:latin typeface="Times New Roman"/>
                <a:cs typeface="Times New Roman"/>
              </a:rPr>
              <a:t>добычи </a:t>
            </a:r>
            <a:r>
              <a:rPr sz="2400" spc="-15" dirty="0">
                <a:latin typeface="Times New Roman"/>
                <a:cs typeface="Times New Roman"/>
              </a:rPr>
              <a:t>приходится </a:t>
            </a:r>
            <a:r>
              <a:rPr sz="2400" spc="-5" dirty="0">
                <a:latin typeface="Times New Roman"/>
                <a:cs typeface="Times New Roman"/>
              </a:rPr>
              <a:t>на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ЮАР,</a:t>
            </a:r>
            <a:r>
              <a:rPr sz="2400" dirty="0">
                <a:latin typeface="Times New Roman"/>
                <a:cs typeface="Times New Roman"/>
              </a:rPr>
              <a:t> США,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Австралию,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Индонезию,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Китай,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Канаду,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Россию.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9121" y="208229"/>
            <a:ext cx="667448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0" dirty="0"/>
              <a:t>Ресурсы,</a:t>
            </a:r>
            <a:r>
              <a:rPr sz="4400" spc="-10" dirty="0"/>
              <a:t> </a:t>
            </a:r>
            <a:r>
              <a:rPr sz="4400" spc="-35" dirty="0"/>
              <a:t>запасы,</a:t>
            </a:r>
            <a:r>
              <a:rPr sz="4400" spc="15" dirty="0"/>
              <a:t> </a:t>
            </a:r>
            <a:r>
              <a:rPr sz="4400" spc="-10" dirty="0"/>
              <a:t>добыча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7940" y="1095197"/>
            <a:ext cx="9087485" cy="4720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00" marR="53340" algn="just">
              <a:lnSpc>
                <a:spcPct val="100000"/>
              </a:lnSpc>
              <a:spcBef>
                <a:spcPts val="95"/>
              </a:spcBef>
              <a:buSzPct val="95454"/>
              <a:buFont typeface="Microsoft Sans Serif"/>
              <a:buChar char="•"/>
              <a:tabLst>
                <a:tab pos="162560" algn="l"/>
              </a:tabLst>
            </a:pPr>
            <a:r>
              <a:rPr sz="2200" spc="-10" dirty="0">
                <a:latin typeface="Times New Roman"/>
                <a:cs typeface="Times New Roman"/>
              </a:rPr>
              <a:t>Основным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геолого-промышленным</a:t>
            </a:r>
            <a:r>
              <a:rPr sz="2200" spc="-10" dirty="0">
                <a:latin typeface="Times New Roman"/>
                <a:cs typeface="Times New Roman"/>
              </a:rPr>
              <a:t> типом</a:t>
            </a:r>
            <a:r>
              <a:rPr sz="2200" spc="-5" dirty="0">
                <a:latin typeface="Times New Roman"/>
                <a:cs typeface="Times New Roman"/>
              </a:rPr>
              <a:t> 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зарубежных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странах 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являются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осадочно-метаморфогенные</a:t>
            </a:r>
            <a:r>
              <a:rPr sz="2200" b="1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месторождения</a:t>
            </a:r>
            <a:r>
              <a:rPr sz="2200" b="1" spc="-5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докембрийских </a:t>
            </a:r>
            <a:r>
              <a:rPr sz="2200" b="1" spc="-535" dirty="0">
                <a:latin typeface="Times New Roman"/>
                <a:cs typeface="Times New Roman"/>
              </a:rPr>
              <a:t> </a:t>
            </a:r>
            <a:r>
              <a:rPr sz="2200" b="1" spc="-15" dirty="0">
                <a:latin typeface="Times New Roman"/>
                <a:cs typeface="Times New Roman"/>
              </a:rPr>
              <a:t>золотоносных</a:t>
            </a:r>
            <a:r>
              <a:rPr sz="2200" b="1" spc="525" dirty="0">
                <a:latin typeface="Times New Roman"/>
                <a:cs typeface="Times New Roman"/>
              </a:rPr>
              <a:t> </a:t>
            </a:r>
            <a:r>
              <a:rPr sz="2200" b="1" spc="-30" dirty="0">
                <a:latin typeface="Times New Roman"/>
                <a:cs typeface="Times New Roman"/>
              </a:rPr>
              <a:t>конгломератов</a:t>
            </a:r>
            <a:r>
              <a:rPr sz="2200" b="1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(40%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выявленных</a:t>
            </a:r>
            <a:r>
              <a:rPr sz="2200" spc="-5" dirty="0">
                <a:latin typeface="Times New Roman"/>
                <a:cs typeface="Times New Roman"/>
              </a:rPr>
              <a:t> ресурсов</a:t>
            </a:r>
            <a:r>
              <a:rPr sz="2200" spc="54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золота). </a:t>
            </a:r>
            <a:r>
              <a:rPr sz="2200" spc="-5" dirty="0">
                <a:latin typeface="Times New Roman"/>
                <a:cs typeface="Times New Roman"/>
              </a:rPr>
              <a:t> Второе</a:t>
            </a:r>
            <a:r>
              <a:rPr sz="2200" spc="5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место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занимают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b="1" spc="-15" dirty="0">
                <a:latin typeface="Times New Roman"/>
                <a:cs typeface="Times New Roman"/>
              </a:rPr>
              <a:t>золотоносные</a:t>
            </a:r>
            <a:r>
              <a:rPr sz="2200" b="1" spc="-10" dirty="0">
                <a:latin typeface="Times New Roman"/>
                <a:cs typeface="Times New Roman"/>
              </a:rPr>
              <a:t> меднопорфировые </a:t>
            </a:r>
            <a:r>
              <a:rPr sz="2200" b="1" spc="-5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месторождения</a:t>
            </a:r>
            <a:r>
              <a:rPr sz="2200" b="1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(15%),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третье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—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b="1" spc="-30" dirty="0">
                <a:latin typeface="Times New Roman"/>
                <a:cs typeface="Times New Roman"/>
              </a:rPr>
              <a:t>золоторудные</a:t>
            </a:r>
            <a:r>
              <a:rPr sz="2200" b="1" spc="-25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месторождения</a:t>
            </a:r>
            <a:r>
              <a:rPr sz="2200" b="1" spc="-5" dirty="0">
                <a:latin typeface="Times New Roman"/>
                <a:cs typeface="Times New Roman"/>
              </a:rPr>
              <a:t> в </a:t>
            </a:r>
            <a:r>
              <a:rPr sz="2200" b="1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докембрийских </a:t>
            </a:r>
            <a:r>
              <a:rPr sz="2200" b="1" spc="-5" dirty="0">
                <a:latin typeface="Times New Roman"/>
                <a:cs typeface="Times New Roman"/>
              </a:rPr>
              <a:t>зеленосланцевых</a:t>
            </a:r>
            <a:r>
              <a:rPr sz="2200" b="1" spc="5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поясах</a:t>
            </a:r>
            <a:r>
              <a:rPr sz="2200" b="1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(10%).</a:t>
            </a:r>
            <a:endParaRPr sz="2200">
              <a:latin typeface="Times New Roman"/>
              <a:cs typeface="Times New Roman"/>
            </a:endParaRPr>
          </a:p>
          <a:p>
            <a:pPr marL="63500" marR="54610" algn="just">
              <a:lnSpc>
                <a:spcPct val="100000"/>
              </a:lnSpc>
              <a:spcBef>
                <a:spcPts val="5"/>
              </a:spcBef>
              <a:buSzPct val="95454"/>
              <a:buFont typeface="Microsoft Sans Serif"/>
              <a:buChar char="•"/>
              <a:tabLst>
                <a:tab pos="162560" algn="l"/>
              </a:tabLst>
            </a:pPr>
            <a:r>
              <a:rPr sz="2200" spc="-10" dirty="0">
                <a:latin typeface="Times New Roman"/>
                <a:cs typeface="Times New Roman"/>
              </a:rPr>
              <a:t>Наиболее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крупными</a:t>
            </a:r>
            <a:r>
              <a:rPr sz="2200" spc="-5" dirty="0">
                <a:latin typeface="Times New Roman"/>
                <a:cs typeface="Times New Roman"/>
              </a:rPr>
              <a:t> потребителями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золота</a:t>
            </a:r>
            <a:r>
              <a:rPr sz="2200" spc="-10" dirty="0">
                <a:latin typeface="Times New Roman"/>
                <a:cs typeface="Times New Roman"/>
              </a:rPr>
              <a:t> являются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страны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Азии</a:t>
            </a:r>
            <a:r>
              <a:rPr sz="2200" spc="-5" dirty="0">
                <a:latin typeface="Times New Roman"/>
                <a:cs typeface="Times New Roman"/>
              </a:rPr>
              <a:t> и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Европы.</a:t>
            </a:r>
            <a:endParaRPr sz="2200">
              <a:latin typeface="Times New Roman"/>
              <a:cs typeface="Times New Roman"/>
            </a:endParaRPr>
          </a:p>
          <a:p>
            <a:pPr marL="63500" marR="54610" algn="just">
              <a:lnSpc>
                <a:spcPct val="100000"/>
              </a:lnSpc>
              <a:buSzPct val="95454"/>
              <a:buFont typeface="Microsoft Sans Serif"/>
              <a:buChar char="•"/>
              <a:tabLst>
                <a:tab pos="162560" algn="l"/>
              </a:tabLst>
            </a:pPr>
            <a:r>
              <a:rPr sz="2200" spc="-10" dirty="0">
                <a:latin typeface="Times New Roman"/>
                <a:cs typeface="Times New Roman"/>
              </a:rPr>
              <a:t>Ювелирная</a:t>
            </a:r>
            <a:r>
              <a:rPr sz="2200" spc="-5" dirty="0">
                <a:latin typeface="Times New Roman"/>
                <a:cs typeface="Times New Roman"/>
              </a:rPr>
              <a:t> отрасль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промышленности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потребляет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86%</a:t>
            </a:r>
            <a:r>
              <a:rPr sz="2200" spc="55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золота,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электронная </a:t>
            </a:r>
            <a:r>
              <a:rPr sz="2200" spc="-5" dirty="0">
                <a:latin typeface="Times New Roman"/>
                <a:cs typeface="Times New Roman"/>
              </a:rPr>
              <a:t>— </a:t>
            </a:r>
            <a:r>
              <a:rPr sz="2200" spc="-30" dirty="0">
                <a:latin typeface="Times New Roman"/>
                <a:cs typeface="Times New Roman"/>
              </a:rPr>
              <a:t>около </a:t>
            </a:r>
            <a:r>
              <a:rPr sz="2200" spc="-5" dirty="0">
                <a:latin typeface="Times New Roman"/>
                <a:cs typeface="Times New Roman"/>
              </a:rPr>
              <a:t>5%, на </a:t>
            </a:r>
            <a:r>
              <a:rPr sz="2200" spc="-15" dirty="0">
                <a:latin typeface="Times New Roman"/>
                <a:cs typeface="Times New Roman"/>
              </a:rPr>
              <a:t>чеканку золотых </a:t>
            </a:r>
            <a:r>
              <a:rPr sz="2200" spc="-5" dirty="0">
                <a:latin typeface="Times New Roman"/>
                <a:cs typeface="Times New Roman"/>
              </a:rPr>
              <a:t>монет </a:t>
            </a:r>
            <a:r>
              <a:rPr sz="2200" spc="-15" dirty="0">
                <a:latin typeface="Times New Roman"/>
                <a:cs typeface="Times New Roman"/>
              </a:rPr>
              <a:t>затрачивается </a:t>
            </a:r>
            <a:r>
              <a:rPr sz="2200" spc="-5" dirty="0">
                <a:latin typeface="Times New Roman"/>
                <a:cs typeface="Times New Roman"/>
              </a:rPr>
              <a:t>—3%,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стоматологию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—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2%.</a:t>
            </a:r>
            <a:endParaRPr sz="2200">
              <a:latin typeface="Times New Roman"/>
              <a:cs typeface="Times New Roman"/>
            </a:endParaRPr>
          </a:p>
          <a:p>
            <a:pPr marL="63500" marR="55880" algn="just">
              <a:lnSpc>
                <a:spcPct val="100000"/>
              </a:lnSpc>
              <a:spcBef>
                <a:spcPts val="5"/>
              </a:spcBef>
              <a:buSzPct val="95454"/>
              <a:buFont typeface="Microsoft Sans Serif"/>
              <a:buChar char="•"/>
              <a:tabLst>
                <a:tab pos="162560" algn="l"/>
              </a:tabLst>
            </a:pPr>
            <a:r>
              <a:rPr sz="2200" b="1" spc="-10" dirty="0">
                <a:latin typeface="Times New Roman"/>
                <a:cs typeface="Times New Roman"/>
              </a:rPr>
              <a:t>Промышленными </a:t>
            </a:r>
            <a:r>
              <a:rPr sz="2200" spc="-5" dirty="0">
                <a:latin typeface="Times New Roman"/>
                <a:cs typeface="Times New Roman"/>
              </a:rPr>
              <a:t>считаются </a:t>
            </a:r>
            <a:r>
              <a:rPr sz="2200" spc="-20" dirty="0">
                <a:latin typeface="Times New Roman"/>
                <a:cs typeface="Times New Roman"/>
              </a:rPr>
              <a:t>коренные </a:t>
            </a:r>
            <a:r>
              <a:rPr sz="2200" spc="-10" dirty="0">
                <a:latin typeface="Times New Roman"/>
                <a:cs typeface="Times New Roman"/>
              </a:rPr>
              <a:t>месторождения </a:t>
            </a:r>
            <a:r>
              <a:rPr sz="2200" spc="-5" dirty="0">
                <a:latin typeface="Times New Roman"/>
                <a:cs typeface="Times New Roman"/>
              </a:rPr>
              <a:t>с </a:t>
            </a:r>
            <a:r>
              <a:rPr sz="2200" spc="-10" dirty="0">
                <a:latin typeface="Times New Roman"/>
                <a:cs typeface="Times New Roman"/>
              </a:rPr>
              <a:t>содержанием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золота </a:t>
            </a:r>
            <a:r>
              <a:rPr sz="2200" spc="-5" dirty="0">
                <a:latin typeface="Times New Roman"/>
                <a:cs typeface="Times New Roman"/>
              </a:rPr>
              <a:t>в </a:t>
            </a:r>
            <a:r>
              <a:rPr sz="2200" spc="-35" dirty="0">
                <a:latin typeface="Times New Roman"/>
                <a:cs typeface="Times New Roman"/>
              </a:rPr>
              <a:t>рудах </a:t>
            </a:r>
            <a:r>
              <a:rPr sz="2200" b="1" spc="-5" dirty="0">
                <a:latin typeface="Times New Roman"/>
                <a:cs typeface="Times New Roman"/>
              </a:rPr>
              <a:t>1 — 5 </a:t>
            </a:r>
            <a:r>
              <a:rPr sz="2200" b="1" dirty="0">
                <a:latin typeface="Times New Roman"/>
                <a:cs typeface="Times New Roman"/>
              </a:rPr>
              <a:t>г/т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spc="-10" dirty="0">
                <a:latin typeface="Times New Roman"/>
                <a:cs typeface="Times New Roman"/>
              </a:rPr>
              <a:t>более </a:t>
            </a:r>
            <a:r>
              <a:rPr sz="2200" spc="-5" dirty="0">
                <a:latin typeface="Times New Roman"/>
                <a:cs typeface="Times New Roman"/>
              </a:rPr>
              <a:t>(в </a:t>
            </a:r>
            <a:r>
              <a:rPr sz="2200" dirty="0">
                <a:latin typeface="Times New Roman"/>
                <a:cs typeface="Times New Roman"/>
              </a:rPr>
              <a:t>зависимости </a:t>
            </a:r>
            <a:r>
              <a:rPr sz="2200" spc="-15" dirty="0">
                <a:latin typeface="Times New Roman"/>
                <a:cs typeface="Times New Roman"/>
              </a:rPr>
              <a:t>от </a:t>
            </a:r>
            <a:r>
              <a:rPr sz="2200" spc="-5" dirty="0">
                <a:latin typeface="Times New Roman"/>
                <a:cs typeface="Times New Roman"/>
              </a:rPr>
              <a:t>масштабов и типа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месторождения)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россыпи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минимальным </a:t>
            </a:r>
            <a:r>
              <a:rPr sz="2200" spc="-10" dirty="0">
                <a:latin typeface="Times New Roman"/>
                <a:cs typeface="Times New Roman"/>
              </a:rPr>
              <a:t>содержанием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0,1</a:t>
            </a:r>
            <a:r>
              <a:rPr sz="2200" b="1" spc="-5" dirty="0">
                <a:latin typeface="Times New Roman"/>
                <a:cs typeface="Times New Roman"/>
              </a:rPr>
              <a:t> г/м</a:t>
            </a:r>
            <a:r>
              <a:rPr sz="2175" b="1" spc="-7" baseline="24904" dirty="0">
                <a:latin typeface="Times New Roman"/>
                <a:cs typeface="Times New Roman"/>
              </a:rPr>
              <a:t>3</a:t>
            </a:r>
            <a:r>
              <a:rPr sz="2200" spc="-5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6195" y="208229"/>
            <a:ext cx="66700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0" dirty="0"/>
              <a:t>Ресурсы,</a:t>
            </a:r>
            <a:r>
              <a:rPr sz="4400" spc="-25" dirty="0"/>
              <a:t> </a:t>
            </a:r>
            <a:r>
              <a:rPr sz="4400" spc="-35" dirty="0"/>
              <a:t>запасы,</a:t>
            </a:r>
            <a:r>
              <a:rPr sz="4400" spc="-5" dirty="0"/>
              <a:t> </a:t>
            </a:r>
            <a:r>
              <a:rPr sz="4400" spc="-10" dirty="0"/>
              <a:t>добыча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8739" y="1081785"/>
            <a:ext cx="8987790" cy="512889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5600" marR="5080" indent="-342900" algn="just">
              <a:lnSpc>
                <a:spcPct val="80000"/>
              </a:lnSpc>
              <a:spcBef>
                <a:spcPts val="745"/>
              </a:spcBef>
              <a:buFont typeface="Microsoft Sans Serif"/>
              <a:buChar char="•"/>
              <a:tabLst>
                <a:tab pos="355600" algn="l"/>
                <a:tab pos="3079115" algn="l"/>
                <a:tab pos="4570095" algn="l"/>
                <a:tab pos="8807450" algn="l"/>
              </a:tabLst>
            </a:pPr>
            <a:r>
              <a:rPr sz="2700" spc="-15" dirty="0">
                <a:latin typeface="Times New Roman"/>
                <a:cs typeface="Times New Roman"/>
              </a:rPr>
              <a:t>Качество</a:t>
            </a:r>
            <a:r>
              <a:rPr sz="2700" spc="-10" dirty="0">
                <a:latin typeface="Times New Roman"/>
                <a:cs typeface="Times New Roman"/>
              </a:rPr>
              <a:t> золота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определяется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20" dirty="0">
                <a:latin typeface="Times New Roman"/>
                <a:cs typeface="Times New Roman"/>
              </a:rPr>
              <a:t>его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5" dirty="0">
                <a:latin typeface="Times New Roman"/>
                <a:cs typeface="Times New Roman"/>
              </a:rPr>
              <a:t>пробностью</a:t>
            </a:r>
            <a:r>
              <a:rPr sz="2700" spc="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— 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содержанием </a:t>
            </a:r>
            <a:r>
              <a:rPr sz="2700" spc="-15" dirty="0">
                <a:latin typeface="Times New Roman"/>
                <a:cs typeface="Times New Roman"/>
              </a:rPr>
              <a:t>золота </a:t>
            </a:r>
            <a:r>
              <a:rPr sz="2700" dirty="0">
                <a:latin typeface="Times New Roman"/>
                <a:cs typeface="Times New Roman"/>
              </a:rPr>
              <a:t>в 1000 </a:t>
            </a:r>
            <a:r>
              <a:rPr sz="2700" spc="-10" dirty="0">
                <a:latin typeface="Times New Roman"/>
                <a:cs typeface="Times New Roman"/>
              </a:rPr>
              <a:t>единицах </a:t>
            </a:r>
            <a:r>
              <a:rPr sz="2700" dirty="0">
                <a:latin typeface="Times New Roman"/>
                <a:cs typeface="Times New Roman"/>
              </a:rPr>
              <a:t>по массе. В </a:t>
            </a:r>
            <a:r>
              <a:rPr sz="2700" spc="-15" dirty="0">
                <a:latin typeface="Times New Roman"/>
                <a:cs typeface="Times New Roman"/>
              </a:rPr>
              <a:t>золоте 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содержится </a:t>
            </a:r>
            <a:r>
              <a:rPr sz="2700" dirty="0">
                <a:latin typeface="Times New Roman"/>
                <a:cs typeface="Times New Roman"/>
              </a:rPr>
              <a:t>свыше 40 </a:t>
            </a:r>
            <a:r>
              <a:rPr sz="2700" spc="-5" dirty="0">
                <a:latin typeface="Times New Roman"/>
                <a:cs typeface="Times New Roman"/>
              </a:rPr>
              <a:t>элементов-примесей,</a:t>
            </a:r>
            <a:r>
              <a:rPr sz="2700" dirty="0">
                <a:latin typeface="Times New Roman"/>
                <a:cs typeface="Times New Roman"/>
              </a:rPr>
              <a:t> в </a:t>
            </a:r>
            <a:r>
              <a:rPr sz="2700" spc="-30" dirty="0">
                <a:latin typeface="Times New Roman"/>
                <a:cs typeface="Times New Roman"/>
              </a:rPr>
              <a:t>том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числе </a:t>
            </a:r>
            <a:r>
              <a:rPr sz="2700" dirty="0">
                <a:latin typeface="Times New Roman"/>
                <a:cs typeface="Times New Roman"/>
              </a:rPr>
              <a:t> серебро,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платиноиды,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медь,</a:t>
            </a:r>
            <a:r>
              <a:rPr sz="2700" spc="-5" dirty="0">
                <a:latin typeface="Times New Roman"/>
                <a:cs typeface="Times New Roman"/>
              </a:rPr>
              <a:t> железо,</a:t>
            </a:r>
            <a:r>
              <a:rPr sz="2700" dirty="0">
                <a:latin typeface="Times New Roman"/>
                <a:cs typeface="Times New Roman"/>
              </a:rPr>
              <a:t> свинец,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35" dirty="0">
                <a:latin typeface="Times New Roman"/>
                <a:cs typeface="Times New Roman"/>
              </a:rPr>
              <a:t>висмут, </a:t>
            </a:r>
            <a:r>
              <a:rPr sz="2700" spc="-30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сурьма.</a:t>
            </a:r>
            <a:r>
              <a:rPr sz="2700" spc="-5" dirty="0">
                <a:latin typeface="Times New Roman"/>
                <a:cs typeface="Times New Roman"/>
              </a:rPr>
              <a:t> При</a:t>
            </a:r>
            <a:r>
              <a:rPr sz="2700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аффинаже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(очистке)</a:t>
            </a:r>
            <a:r>
              <a:rPr sz="2700" spc="-10" dirty="0">
                <a:latin typeface="Times New Roman"/>
                <a:cs typeface="Times New Roman"/>
              </a:rPr>
              <a:t> золота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указанные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и 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другие </a:t>
            </a:r>
            <a:r>
              <a:rPr sz="2700" spc="-5" dirty="0">
                <a:latin typeface="Times New Roman"/>
                <a:cs typeface="Times New Roman"/>
              </a:rPr>
              <a:t>ценные </a:t>
            </a:r>
            <a:r>
              <a:rPr sz="2700" spc="5" dirty="0">
                <a:latin typeface="Times New Roman"/>
                <a:cs typeface="Times New Roman"/>
              </a:rPr>
              <a:t>примеси </a:t>
            </a:r>
            <a:r>
              <a:rPr sz="2700" spc="-20" dirty="0">
                <a:latin typeface="Times New Roman"/>
                <a:cs typeface="Times New Roman"/>
              </a:rPr>
              <a:t>улавливаются. </a:t>
            </a:r>
            <a:r>
              <a:rPr sz="2700" dirty="0">
                <a:latin typeface="Times New Roman"/>
                <a:cs typeface="Times New Roman"/>
              </a:rPr>
              <a:t>Пробность </a:t>
            </a:r>
            <a:r>
              <a:rPr sz="2700" spc="-10" dirty="0">
                <a:latin typeface="Times New Roman"/>
                <a:cs typeface="Times New Roman"/>
              </a:rPr>
              <a:t>золота 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spc="-30" dirty="0">
                <a:latin typeface="Times New Roman"/>
                <a:cs typeface="Times New Roman"/>
              </a:rPr>
              <a:t>в</a:t>
            </a:r>
            <a:r>
              <a:rPr sz="2700" dirty="0">
                <a:latin typeface="Times New Roman"/>
                <a:cs typeface="Times New Roman"/>
              </a:rPr>
              <a:t>оз</a:t>
            </a:r>
            <a:r>
              <a:rPr sz="2700" spc="10" dirty="0">
                <a:latin typeface="Times New Roman"/>
                <a:cs typeface="Times New Roman"/>
              </a:rPr>
              <a:t>р</a:t>
            </a:r>
            <a:r>
              <a:rPr sz="2700" dirty="0">
                <a:latin typeface="Times New Roman"/>
                <a:cs typeface="Times New Roman"/>
              </a:rPr>
              <a:t>ас</a:t>
            </a:r>
            <a:r>
              <a:rPr sz="2700" spc="30" dirty="0">
                <a:latin typeface="Times New Roman"/>
                <a:cs typeface="Times New Roman"/>
              </a:rPr>
              <a:t>т</a:t>
            </a:r>
            <a:r>
              <a:rPr sz="2700" dirty="0">
                <a:latin typeface="Times New Roman"/>
                <a:cs typeface="Times New Roman"/>
              </a:rPr>
              <a:t>ает	</a:t>
            </a:r>
            <a:r>
              <a:rPr sz="2700" spc="-30" dirty="0">
                <a:latin typeface="Times New Roman"/>
                <a:cs typeface="Times New Roman"/>
              </a:rPr>
              <a:t>о</a:t>
            </a:r>
            <a:r>
              <a:rPr sz="2700" dirty="0">
                <a:latin typeface="Times New Roman"/>
                <a:cs typeface="Times New Roman"/>
              </a:rPr>
              <a:t>т	</a:t>
            </a:r>
            <a:r>
              <a:rPr sz="2700" spc="-5" dirty="0">
                <a:latin typeface="Times New Roman"/>
                <a:cs typeface="Times New Roman"/>
              </a:rPr>
              <a:t>н</a:t>
            </a:r>
            <a:r>
              <a:rPr sz="2700" spc="10" dirty="0">
                <a:latin typeface="Times New Roman"/>
                <a:cs typeface="Times New Roman"/>
              </a:rPr>
              <a:t>и</a:t>
            </a:r>
            <a:r>
              <a:rPr sz="2700" spc="-5" dirty="0">
                <a:latin typeface="Times New Roman"/>
                <a:cs typeface="Times New Roman"/>
              </a:rPr>
              <a:t>з</a:t>
            </a:r>
            <a:r>
              <a:rPr sz="2700" spc="-140" dirty="0">
                <a:latin typeface="Times New Roman"/>
                <a:cs typeface="Times New Roman"/>
              </a:rPr>
              <a:t>к</a:t>
            </a:r>
            <a:r>
              <a:rPr sz="2700" spc="-30" dirty="0">
                <a:latin typeface="Times New Roman"/>
                <a:cs typeface="Times New Roman"/>
              </a:rPr>
              <a:t>о</a:t>
            </a:r>
            <a:r>
              <a:rPr sz="2700" dirty="0">
                <a:latin typeface="Times New Roman"/>
                <a:cs typeface="Times New Roman"/>
              </a:rPr>
              <a:t>тем</a:t>
            </a:r>
            <a:r>
              <a:rPr sz="2700" spc="-15" dirty="0">
                <a:latin typeface="Times New Roman"/>
                <a:cs typeface="Times New Roman"/>
              </a:rPr>
              <a:t>п</a:t>
            </a:r>
            <a:r>
              <a:rPr sz="2700" dirty="0">
                <a:latin typeface="Times New Roman"/>
                <a:cs typeface="Times New Roman"/>
              </a:rPr>
              <a:t>ер</a:t>
            </a:r>
            <a:r>
              <a:rPr sz="2700" spc="-65" dirty="0">
                <a:latin typeface="Times New Roman"/>
                <a:cs typeface="Times New Roman"/>
              </a:rPr>
              <a:t>а</a:t>
            </a:r>
            <a:r>
              <a:rPr sz="2700" spc="-45" dirty="0">
                <a:latin typeface="Times New Roman"/>
                <a:cs typeface="Times New Roman"/>
              </a:rPr>
              <a:t>т</a:t>
            </a:r>
            <a:r>
              <a:rPr sz="2700" dirty="0">
                <a:latin typeface="Times New Roman"/>
                <a:cs typeface="Times New Roman"/>
              </a:rPr>
              <a:t>у</a:t>
            </a:r>
            <a:r>
              <a:rPr sz="2700" spc="5" dirty="0">
                <a:latin typeface="Times New Roman"/>
                <a:cs typeface="Times New Roman"/>
              </a:rPr>
              <a:t>р</a:t>
            </a:r>
            <a:r>
              <a:rPr sz="2700" spc="-5" dirty="0">
                <a:latin typeface="Times New Roman"/>
                <a:cs typeface="Times New Roman"/>
              </a:rPr>
              <a:t>ны</a:t>
            </a:r>
            <a:r>
              <a:rPr sz="2700" dirty="0">
                <a:latin typeface="Times New Roman"/>
                <a:cs typeface="Times New Roman"/>
              </a:rPr>
              <a:t>х	к  </a:t>
            </a:r>
            <a:r>
              <a:rPr sz="2700" spc="-20" dirty="0">
                <a:latin typeface="Times New Roman"/>
                <a:cs typeface="Times New Roman"/>
              </a:rPr>
              <a:t>высокотемпературным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месторождениям,</a:t>
            </a:r>
            <a:r>
              <a:rPr sz="2700" dirty="0">
                <a:latin typeface="Times New Roman"/>
                <a:cs typeface="Times New Roman"/>
              </a:rPr>
              <a:t> </a:t>
            </a:r>
            <a:r>
              <a:rPr sz="2700" spc="-20" dirty="0">
                <a:latin typeface="Times New Roman"/>
                <a:cs typeface="Times New Roman"/>
              </a:rPr>
              <a:t>от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20" dirty="0">
                <a:latin typeface="Times New Roman"/>
                <a:cs typeface="Times New Roman"/>
              </a:rPr>
              <a:t>молодых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по 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возрасту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к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древним</a:t>
            </a:r>
            <a:r>
              <a:rPr sz="2700" spc="2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и </a:t>
            </a:r>
            <a:r>
              <a:rPr sz="2700" spc="-15" dirty="0">
                <a:latin typeface="Times New Roman"/>
                <a:cs typeface="Times New Roman"/>
              </a:rPr>
              <a:t>от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мало</a:t>
            </a:r>
            <a:r>
              <a:rPr sz="2700" spc="25" dirty="0">
                <a:latin typeface="Times New Roman"/>
                <a:cs typeface="Times New Roman"/>
              </a:rPr>
              <a:t> </a:t>
            </a:r>
            <a:r>
              <a:rPr sz="2700" spc="-25" dirty="0">
                <a:latin typeface="Times New Roman"/>
                <a:cs typeface="Times New Roman"/>
              </a:rPr>
              <a:t>глубинных</a:t>
            </a:r>
            <a:r>
              <a:rPr sz="2700" spc="3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к </a:t>
            </a:r>
            <a:r>
              <a:rPr sz="2700" spc="-25" dirty="0">
                <a:latin typeface="Times New Roman"/>
                <a:cs typeface="Times New Roman"/>
              </a:rPr>
              <a:t>глубинным.</a:t>
            </a:r>
            <a:endParaRPr sz="27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65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spc="-5" dirty="0">
                <a:latin typeface="Times New Roman"/>
                <a:cs typeface="Times New Roman"/>
              </a:rPr>
              <a:t>По </a:t>
            </a:r>
            <a:r>
              <a:rPr sz="2700" dirty="0">
                <a:latin typeface="Times New Roman"/>
                <a:cs typeface="Times New Roman"/>
              </a:rPr>
              <a:t>масштабам </a:t>
            </a:r>
            <a:r>
              <a:rPr sz="2700" spc="-20" dirty="0">
                <a:latin typeface="Times New Roman"/>
                <a:cs typeface="Times New Roman"/>
              </a:rPr>
              <a:t>коренные </a:t>
            </a:r>
            <a:r>
              <a:rPr sz="2700" spc="-5" dirty="0">
                <a:latin typeface="Times New Roman"/>
                <a:cs typeface="Times New Roman"/>
              </a:rPr>
              <a:t>месторождения </a:t>
            </a:r>
            <a:r>
              <a:rPr sz="2700" spc="-10" dirty="0">
                <a:latin typeface="Times New Roman"/>
                <a:cs typeface="Times New Roman"/>
              </a:rPr>
              <a:t>разделяются </a:t>
            </a:r>
            <a:r>
              <a:rPr sz="2700" spc="-5" dirty="0">
                <a:latin typeface="Times New Roman"/>
                <a:cs typeface="Times New Roman"/>
              </a:rPr>
              <a:t>на </a:t>
            </a:r>
            <a:r>
              <a:rPr sz="2700" dirty="0">
                <a:latin typeface="Times New Roman"/>
                <a:cs typeface="Times New Roman"/>
              </a:rPr>
              <a:t> </a:t>
            </a:r>
            <a:r>
              <a:rPr sz="2700" spc="5" dirty="0">
                <a:latin typeface="Times New Roman"/>
                <a:cs typeface="Times New Roman"/>
              </a:rPr>
              <a:t>весьма </a:t>
            </a:r>
            <a:r>
              <a:rPr sz="2700" spc="-5" dirty="0">
                <a:latin typeface="Times New Roman"/>
                <a:cs typeface="Times New Roman"/>
              </a:rPr>
              <a:t>крупные </a:t>
            </a:r>
            <a:r>
              <a:rPr sz="2700" dirty="0">
                <a:latin typeface="Times New Roman"/>
                <a:cs typeface="Times New Roman"/>
              </a:rPr>
              <a:t>(100т и </a:t>
            </a:r>
            <a:r>
              <a:rPr sz="2700" spc="-5" dirty="0">
                <a:latin typeface="Times New Roman"/>
                <a:cs typeface="Times New Roman"/>
              </a:rPr>
              <a:t>более), крупные </a:t>
            </a:r>
            <a:r>
              <a:rPr sz="2700" dirty="0">
                <a:latin typeface="Times New Roman"/>
                <a:cs typeface="Times New Roman"/>
              </a:rPr>
              <a:t>(50 — 100 </a:t>
            </a:r>
            <a:r>
              <a:rPr sz="2700" spc="-5" dirty="0">
                <a:latin typeface="Times New Roman"/>
                <a:cs typeface="Times New Roman"/>
              </a:rPr>
              <a:t>т), </a:t>
            </a:r>
            <a:r>
              <a:rPr sz="270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средние</a:t>
            </a:r>
            <a:r>
              <a:rPr sz="2700" dirty="0">
                <a:latin typeface="Times New Roman"/>
                <a:cs typeface="Times New Roman"/>
              </a:rPr>
              <a:t> </a:t>
            </a:r>
            <a:r>
              <a:rPr sz="2700" spc="5" dirty="0">
                <a:latin typeface="Times New Roman"/>
                <a:cs typeface="Times New Roman"/>
              </a:rPr>
              <a:t>(10</a:t>
            </a:r>
            <a:r>
              <a:rPr sz="2700" spc="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—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50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т)</a:t>
            </a:r>
            <a:r>
              <a:rPr sz="2700" dirty="0">
                <a:latin typeface="Times New Roman"/>
                <a:cs typeface="Times New Roman"/>
              </a:rPr>
              <a:t> и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мелкие</a:t>
            </a:r>
            <a:r>
              <a:rPr sz="2700" dirty="0">
                <a:latin typeface="Times New Roman"/>
                <a:cs typeface="Times New Roman"/>
              </a:rPr>
              <a:t> (менее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10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т).</a:t>
            </a:r>
            <a:r>
              <a:rPr sz="2700" spc="67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Для </a:t>
            </a:r>
            <a:r>
              <a:rPr sz="2700" spc="-66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россыпного</a:t>
            </a:r>
            <a:r>
              <a:rPr sz="2700" dirty="0">
                <a:latin typeface="Times New Roman"/>
                <a:cs typeface="Times New Roman"/>
              </a:rPr>
              <a:t> типа</a:t>
            </a:r>
            <a:r>
              <a:rPr sz="2700" spc="5" dirty="0">
                <a:latin typeface="Times New Roman"/>
                <a:cs typeface="Times New Roman"/>
              </a:rPr>
              <a:t> весьма</a:t>
            </a:r>
            <a:r>
              <a:rPr sz="2700" spc="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крупными</a:t>
            </a:r>
            <a:r>
              <a:rPr sz="2700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являются </a:t>
            </a:r>
            <a:r>
              <a:rPr sz="2700" spc="-5" dirty="0">
                <a:latin typeface="Times New Roman"/>
                <a:cs typeface="Times New Roman"/>
              </a:rPr>
              <a:t> месторождения</a:t>
            </a:r>
            <a:r>
              <a:rPr sz="2700" spc="14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с</a:t>
            </a:r>
            <a:r>
              <a:rPr sz="2700" spc="14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запасами</a:t>
            </a:r>
            <a:r>
              <a:rPr sz="2700" spc="155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золота</a:t>
            </a:r>
            <a:r>
              <a:rPr sz="2700" spc="14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50</a:t>
            </a:r>
            <a:r>
              <a:rPr sz="2700" spc="14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т</a:t>
            </a:r>
            <a:r>
              <a:rPr sz="2700" spc="14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и</a:t>
            </a:r>
            <a:r>
              <a:rPr sz="2700" spc="145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более,</a:t>
            </a:r>
            <a:r>
              <a:rPr sz="2700" spc="14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крупными</a:t>
            </a:r>
            <a:endParaRPr sz="2700">
              <a:latin typeface="Times New Roman"/>
              <a:cs typeface="Times New Roman"/>
            </a:endParaRPr>
          </a:p>
          <a:p>
            <a:pPr marL="355600" algn="just">
              <a:lnSpc>
                <a:spcPts val="2590"/>
              </a:lnSpc>
            </a:pPr>
            <a:r>
              <a:rPr sz="2700" dirty="0">
                <a:latin typeface="Times New Roman"/>
                <a:cs typeface="Times New Roman"/>
              </a:rPr>
              <a:t>—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25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—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50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105" dirty="0">
                <a:latin typeface="Times New Roman"/>
                <a:cs typeface="Times New Roman"/>
              </a:rPr>
              <a:t>т,</a:t>
            </a:r>
            <a:r>
              <a:rPr sz="2700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средними</a:t>
            </a:r>
            <a:r>
              <a:rPr sz="2700" spc="2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—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1 —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25 </a:t>
            </a:r>
            <a:r>
              <a:rPr sz="2700" spc="-105" dirty="0">
                <a:latin typeface="Times New Roman"/>
                <a:cs typeface="Times New Roman"/>
              </a:rPr>
              <a:t>т,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мелкими</a:t>
            </a:r>
            <a:r>
              <a:rPr sz="2700" spc="3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—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менее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1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т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649" y="0"/>
            <a:ext cx="875474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600" spc="-20" dirty="0"/>
              <a:t>Металлогения</a:t>
            </a:r>
            <a:r>
              <a:rPr sz="3600" spc="40" dirty="0"/>
              <a:t> </a:t>
            </a:r>
            <a:r>
              <a:rPr sz="3600" spc="-5" dirty="0"/>
              <a:t>и</a:t>
            </a:r>
            <a:r>
              <a:rPr sz="3600" spc="50" dirty="0"/>
              <a:t> </a:t>
            </a:r>
            <a:r>
              <a:rPr sz="3600" spc="-15" dirty="0"/>
              <a:t>эпохи</a:t>
            </a:r>
            <a:r>
              <a:rPr sz="3600" spc="45" dirty="0"/>
              <a:t> </a:t>
            </a:r>
            <a:r>
              <a:rPr sz="3600" spc="-35" dirty="0"/>
              <a:t>рудообразования.</a:t>
            </a:r>
            <a:endParaRPr sz="3600"/>
          </a:p>
          <a:p>
            <a:pPr marL="1905" algn="ctr">
              <a:lnSpc>
                <a:spcPct val="100000"/>
              </a:lnSpc>
            </a:pPr>
            <a:r>
              <a:rPr sz="3600" spc="-30" dirty="0"/>
              <a:t>Архейская</a:t>
            </a:r>
            <a:r>
              <a:rPr sz="3600" spc="-20" dirty="0"/>
              <a:t> </a:t>
            </a:r>
            <a:r>
              <a:rPr sz="3600" spc="-25" dirty="0"/>
              <a:t>эпоха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8739" y="1232408"/>
            <a:ext cx="8988425" cy="50552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695"/>
              </a:spcBef>
            </a:pPr>
            <a:r>
              <a:rPr sz="2500" spc="-5" dirty="0">
                <a:latin typeface="Times New Roman"/>
                <a:cs typeface="Times New Roman"/>
              </a:rPr>
              <a:t>Для </a:t>
            </a:r>
            <a:r>
              <a:rPr sz="2500" spc="-15" dirty="0">
                <a:latin typeface="Times New Roman"/>
                <a:cs typeface="Times New Roman"/>
              </a:rPr>
              <a:t>архея </a:t>
            </a:r>
            <a:r>
              <a:rPr sz="2500" spc="-10" dirty="0">
                <a:latin typeface="Times New Roman"/>
                <a:cs typeface="Times New Roman"/>
              </a:rPr>
              <a:t>характерна </a:t>
            </a:r>
            <a:r>
              <a:rPr sz="2500" spc="-5" dirty="0">
                <a:latin typeface="Times New Roman"/>
                <a:cs typeface="Times New Roman"/>
              </a:rPr>
              <a:t>приуроченность месторождений к древним 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вулкано-плутоническим</a:t>
            </a:r>
            <a:r>
              <a:rPr sz="2500" spc="-10" dirty="0">
                <a:latin typeface="Times New Roman"/>
                <a:cs typeface="Times New Roman"/>
              </a:rPr>
              <a:t> </a:t>
            </a:r>
            <a:r>
              <a:rPr sz="2500" spc="-25" dirty="0">
                <a:latin typeface="Times New Roman"/>
                <a:cs typeface="Times New Roman"/>
              </a:rPr>
              <a:t>комплексам,</a:t>
            </a:r>
            <a:r>
              <a:rPr sz="2500" spc="-20" dirty="0">
                <a:latin typeface="Times New Roman"/>
                <a:cs typeface="Times New Roman"/>
              </a:rPr>
              <a:t> </a:t>
            </a:r>
            <a:r>
              <a:rPr sz="2500" spc="-30" dirty="0">
                <a:latin typeface="Times New Roman"/>
                <a:cs typeface="Times New Roman"/>
              </a:rPr>
              <a:t>которые</a:t>
            </a:r>
            <a:r>
              <a:rPr sz="2500" spc="-2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слагают </a:t>
            </a:r>
            <a:r>
              <a:rPr sz="2500" spc="-610" dirty="0">
                <a:latin typeface="Times New Roman"/>
                <a:cs typeface="Times New Roman"/>
              </a:rPr>
              <a:t> </a:t>
            </a:r>
            <a:r>
              <a:rPr sz="2500" b="1" spc="-5" dirty="0">
                <a:latin typeface="Times New Roman"/>
                <a:cs typeface="Times New Roman"/>
              </a:rPr>
              <a:t>зеленокаменные</a:t>
            </a:r>
            <a:r>
              <a:rPr sz="2500" b="1" dirty="0">
                <a:latin typeface="Times New Roman"/>
                <a:cs typeface="Times New Roman"/>
              </a:rPr>
              <a:t> </a:t>
            </a:r>
            <a:r>
              <a:rPr sz="2500" b="1" spc="-5" dirty="0">
                <a:latin typeface="Times New Roman"/>
                <a:cs typeface="Times New Roman"/>
              </a:rPr>
              <a:t>пояса</a:t>
            </a:r>
            <a:r>
              <a:rPr sz="2500" spc="-5" dirty="0">
                <a:latin typeface="Times New Roman"/>
                <a:cs typeface="Times New Roman"/>
              </a:rPr>
              <a:t>.</a:t>
            </a:r>
            <a:r>
              <a:rPr sz="2500" dirty="0">
                <a:latin typeface="Times New Roman"/>
                <a:cs typeface="Times New Roman"/>
              </a:rPr>
              <a:t> Привнос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золота</a:t>
            </a:r>
            <a:r>
              <a:rPr sz="2500" spc="-10" dirty="0">
                <a:latin typeface="Times New Roman"/>
                <a:cs typeface="Times New Roman"/>
              </a:rPr>
              <a:t> </a:t>
            </a:r>
            <a:r>
              <a:rPr sz="2500" spc="-25" dirty="0">
                <a:latin typeface="Times New Roman"/>
                <a:cs typeface="Times New Roman"/>
              </a:rPr>
              <a:t>происходил</a:t>
            </a:r>
            <a:r>
              <a:rPr sz="2500" spc="-2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из 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25" dirty="0">
                <a:latin typeface="Times New Roman"/>
                <a:cs typeface="Times New Roman"/>
              </a:rPr>
              <a:t>подкоровых источников. </a:t>
            </a:r>
            <a:r>
              <a:rPr sz="2500" spc="-5" dirty="0">
                <a:latin typeface="Times New Roman"/>
                <a:cs typeface="Times New Roman"/>
              </a:rPr>
              <a:t>Большое </a:t>
            </a:r>
            <a:r>
              <a:rPr sz="2500" spc="-15" dirty="0">
                <a:latin typeface="Times New Roman"/>
                <a:cs typeface="Times New Roman"/>
              </a:rPr>
              <a:t>значение </a:t>
            </a:r>
            <a:r>
              <a:rPr sz="2500" spc="-5" dirty="0">
                <a:latin typeface="Times New Roman"/>
                <a:cs typeface="Times New Roman"/>
              </a:rPr>
              <a:t>в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перераспределении 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5" dirty="0">
                <a:latin typeface="Times New Roman"/>
                <a:cs typeface="Times New Roman"/>
              </a:rPr>
              <a:t>металла</a:t>
            </a:r>
            <a:r>
              <a:rPr sz="2500" spc="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и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25" dirty="0">
                <a:latin typeface="Times New Roman"/>
                <a:cs typeface="Times New Roman"/>
              </a:rPr>
              <a:t>его</a:t>
            </a:r>
            <a:r>
              <a:rPr sz="2500" spc="-2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концентрации</a:t>
            </a:r>
            <a:r>
              <a:rPr sz="2500" spc="-5" dirty="0">
                <a:latin typeface="Times New Roman"/>
                <a:cs typeface="Times New Roman"/>
              </a:rPr>
              <a:t> в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виде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месторождений</a:t>
            </a:r>
            <a:r>
              <a:rPr sz="2500" dirty="0">
                <a:latin typeface="Times New Roman"/>
                <a:cs typeface="Times New Roman"/>
              </a:rPr>
              <a:t> имели 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гидротермальные </a:t>
            </a:r>
            <a:r>
              <a:rPr sz="2500" spc="-5" dirty="0">
                <a:latin typeface="Times New Roman"/>
                <a:cs typeface="Times New Roman"/>
              </a:rPr>
              <a:t>и метаморфогенные </a:t>
            </a:r>
            <a:r>
              <a:rPr sz="2500" dirty="0">
                <a:latin typeface="Times New Roman"/>
                <a:cs typeface="Times New Roman"/>
              </a:rPr>
              <a:t>процессы. </a:t>
            </a:r>
            <a:r>
              <a:rPr sz="2500" spc="-10" dirty="0">
                <a:latin typeface="Times New Roman"/>
                <a:cs typeface="Times New Roman"/>
              </a:rPr>
              <a:t>Месторождения 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золота</a:t>
            </a:r>
            <a:r>
              <a:rPr sz="2500" spc="-10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отличаются</a:t>
            </a:r>
            <a:r>
              <a:rPr sz="2500" spc="-10" dirty="0">
                <a:latin typeface="Times New Roman"/>
                <a:cs typeface="Times New Roman"/>
              </a:rPr>
              <a:t> </a:t>
            </a:r>
            <a:r>
              <a:rPr sz="2500" b="1" spc="-10" dirty="0">
                <a:latin typeface="Times New Roman"/>
                <a:cs typeface="Times New Roman"/>
              </a:rPr>
              <a:t>значительными</a:t>
            </a:r>
            <a:r>
              <a:rPr sz="2500" b="1" spc="-5" dirty="0">
                <a:latin typeface="Times New Roman"/>
                <a:cs typeface="Times New Roman"/>
              </a:rPr>
              <a:t> </a:t>
            </a:r>
            <a:r>
              <a:rPr sz="2500" b="1" spc="-10" dirty="0">
                <a:latin typeface="Times New Roman"/>
                <a:cs typeface="Times New Roman"/>
              </a:rPr>
              <a:t>размерами</a:t>
            </a:r>
            <a:r>
              <a:rPr sz="2500" b="1" spc="-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по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площади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и </a:t>
            </a:r>
            <a:r>
              <a:rPr sz="2500" spc="-6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прослеживаются</a:t>
            </a:r>
            <a:r>
              <a:rPr sz="2500" dirty="0">
                <a:latin typeface="Times New Roman"/>
                <a:cs typeface="Times New Roman"/>
              </a:rPr>
              <a:t> на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b="1" spc="-15" dirty="0">
                <a:latin typeface="Times New Roman"/>
                <a:cs typeface="Times New Roman"/>
              </a:rPr>
              <a:t>большие</a:t>
            </a:r>
            <a:r>
              <a:rPr sz="2500" b="1" spc="600" dirty="0">
                <a:latin typeface="Times New Roman"/>
                <a:cs typeface="Times New Roman"/>
              </a:rPr>
              <a:t> </a:t>
            </a:r>
            <a:r>
              <a:rPr sz="2500" b="1" spc="-30" dirty="0">
                <a:latin typeface="Times New Roman"/>
                <a:cs typeface="Times New Roman"/>
              </a:rPr>
              <a:t>глубины</a:t>
            </a:r>
            <a:r>
              <a:rPr sz="2500" b="1" spc="-2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(до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2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—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3</a:t>
            </a:r>
            <a:r>
              <a:rPr sz="2500" dirty="0">
                <a:latin typeface="Times New Roman"/>
                <a:cs typeface="Times New Roman"/>
              </a:rPr>
              <a:t> км). 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Преобладают </a:t>
            </a:r>
            <a:r>
              <a:rPr sz="25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кварцевая</a:t>
            </a:r>
            <a:r>
              <a:rPr sz="2500" b="1" spc="-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и </a:t>
            </a:r>
            <a:r>
              <a:rPr sz="25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сульфидно-кварцевая формации </a:t>
            </a:r>
            <a:r>
              <a:rPr sz="2500" spc="-5" dirty="0">
                <a:latin typeface="Times New Roman"/>
                <a:cs typeface="Times New Roman"/>
              </a:rPr>
              <a:t>с 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пиритовой,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нирротин-пиритовой</a:t>
            </a:r>
            <a:r>
              <a:rPr sz="2500" spc="-5" dirty="0">
                <a:latin typeface="Times New Roman"/>
                <a:cs typeface="Times New Roman"/>
              </a:rPr>
              <a:t> и</a:t>
            </a:r>
            <a:r>
              <a:rPr sz="2500" dirty="0">
                <a:latin typeface="Times New Roman"/>
                <a:cs typeface="Times New Roman"/>
              </a:rPr>
              <a:t> теллур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идовой </a:t>
            </a:r>
            <a:r>
              <a:rPr sz="2500" spc="-6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минерализацией.</a:t>
            </a:r>
            <a:endParaRPr sz="2500">
              <a:latin typeface="Times New Roman"/>
              <a:cs typeface="Times New Roman"/>
            </a:endParaRPr>
          </a:p>
          <a:p>
            <a:pPr marL="12700" marR="6350" algn="just">
              <a:lnSpc>
                <a:spcPct val="80000"/>
              </a:lnSpc>
              <a:spcBef>
                <a:spcPts val="600"/>
              </a:spcBef>
            </a:pPr>
            <a:r>
              <a:rPr sz="2500" spc="-5" dirty="0">
                <a:latin typeface="Times New Roman"/>
                <a:cs typeface="Times New Roman"/>
              </a:rPr>
              <a:t>К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провинциям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30" dirty="0">
                <a:latin typeface="Times New Roman"/>
                <a:cs typeface="Times New Roman"/>
              </a:rPr>
              <a:t>архейского</a:t>
            </a:r>
            <a:r>
              <a:rPr sz="2500" spc="-2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возраста</a:t>
            </a:r>
            <a:r>
              <a:rPr sz="2500" spc="5" dirty="0">
                <a:latin typeface="Times New Roman"/>
                <a:cs typeface="Times New Roman"/>
              </a:rPr>
              <a:t> относятся</a:t>
            </a:r>
            <a:r>
              <a:rPr sz="2500" spc="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в</a:t>
            </a:r>
            <a:r>
              <a:rPr sz="2500" spc="620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Северной 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Америке</a:t>
            </a:r>
            <a:r>
              <a:rPr sz="2500" spc="-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—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20" dirty="0">
                <a:latin typeface="Times New Roman"/>
                <a:cs typeface="Times New Roman"/>
              </a:rPr>
              <a:t>Киватин</a:t>
            </a:r>
            <a:r>
              <a:rPr sz="2500" spc="-1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и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Йеллоунайф,</a:t>
            </a:r>
            <a:r>
              <a:rPr sz="2500" spc="-5" dirty="0">
                <a:latin typeface="Times New Roman"/>
                <a:cs typeface="Times New Roman"/>
              </a:rPr>
              <a:t> в</a:t>
            </a:r>
            <a:r>
              <a:rPr sz="2500" dirty="0">
                <a:latin typeface="Times New Roman"/>
                <a:cs typeface="Times New Roman"/>
              </a:rPr>
              <a:t> Южной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Америке</a:t>
            </a:r>
            <a:r>
              <a:rPr sz="2500" spc="-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— 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20" dirty="0">
                <a:latin typeface="Times New Roman"/>
                <a:cs typeface="Times New Roman"/>
              </a:rPr>
              <a:t>Гвианская,</a:t>
            </a:r>
            <a:r>
              <a:rPr sz="2500" spc="-1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в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35" dirty="0">
                <a:latin typeface="Times New Roman"/>
                <a:cs typeface="Times New Roman"/>
              </a:rPr>
              <a:t>Африке</a:t>
            </a:r>
            <a:r>
              <a:rPr sz="2500" spc="-3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—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20" dirty="0">
                <a:latin typeface="Times New Roman"/>
                <a:cs typeface="Times New Roman"/>
              </a:rPr>
              <a:t>Родезийско-Трансваальская</a:t>
            </a:r>
            <a:r>
              <a:rPr sz="2500" spc="-1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и 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Танганьикская,</a:t>
            </a:r>
            <a:r>
              <a:rPr sz="2500" spc="6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в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Евразии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—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Дарварская,</a:t>
            </a:r>
            <a:r>
              <a:rPr sz="2500" spc="-5" dirty="0">
                <a:latin typeface="Times New Roman"/>
                <a:cs typeface="Times New Roman"/>
              </a:rPr>
              <a:t> в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Австралии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— 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Йилгарнская.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8582" y="208229"/>
            <a:ext cx="58693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0" dirty="0"/>
              <a:t>Протерозойская</a:t>
            </a:r>
            <a:r>
              <a:rPr sz="4400" spc="5" dirty="0"/>
              <a:t> </a:t>
            </a:r>
            <a:r>
              <a:rPr sz="4400" spc="-25" dirty="0"/>
              <a:t>эпоха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8739" y="946530"/>
            <a:ext cx="898588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33070" algn="l"/>
                <a:tab pos="2757805" algn="l"/>
                <a:tab pos="3844290" algn="l"/>
                <a:tab pos="4768215" algn="l"/>
                <a:tab pos="5289550" algn="l"/>
                <a:tab pos="7200900" algn="l"/>
                <a:tab pos="8376284" algn="l"/>
              </a:tabLst>
            </a:pPr>
            <a:r>
              <a:rPr sz="2500" spc="-5" dirty="0">
                <a:latin typeface="Times New Roman"/>
                <a:cs typeface="Times New Roman"/>
              </a:rPr>
              <a:t>В	</a:t>
            </a:r>
            <a:r>
              <a:rPr sz="2500" spc="-10" dirty="0">
                <a:latin typeface="Times New Roman"/>
                <a:cs typeface="Times New Roman"/>
              </a:rPr>
              <a:t>пр</a:t>
            </a:r>
            <a:r>
              <a:rPr sz="2500" spc="-50" dirty="0">
                <a:latin typeface="Times New Roman"/>
                <a:cs typeface="Times New Roman"/>
              </a:rPr>
              <a:t>о</a:t>
            </a:r>
            <a:r>
              <a:rPr sz="2500" spc="-5" dirty="0">
                <a:latin typeface="Times New Roman"/>
                <a:cs typeface="Times New Roman"/>
              </a:rPr>
              <a:t>т</a:t>
            </a:r>
            <a:r>
              <a:rPr sz="2500" dirty="0">
                <a:latin typeface="Times New Roman"/>
                <a:cs typeface="Times New Roman"/>
              </a:rPr>
              <a:t>е</a:t>
            </a:r>
            <a:r>
              <a:rPr sz="2500" spc="-5" dirty="0">
                <a:latin typeface="Times New Roman"/>
                <a:cs typeface="Times New Roman"/>
              </a:rPr>
              <a:t>р</a:t>
            </a:r>
            <a:r>
              <a:rPr sz="2500" spc="5" dirty="0">
                <a:latin typeface="Times New Roman"/>
                <a:cs typeface="Times New Roman"/>
              </a:rPr>
              <a:t>о</a:t>
            </a:r>
            <a:r>
              <a:rPr sz="2500" spc="-20" dirty="0">
                <a:latin typeface="Times New Roman"/>
                <a:cs typeface="Times New Roman"/>
              </a:rPr>
              <a:t>з</a:t>
            </a:r>
            <a:r>
              <a:rPr sz="2500" spc="-5" dirty="0">
                <a:latin typeface="Times New Roman"/>
                <a:cs typeface="Times New Roman"/>
              </a:rPr>
              <a:t>ойс</a:t>
            </a:r>
            <a:r>
              <a:rPr sz="2500" spc="-135" dirty="0">
                <a:latin typeface="Times New Roman"/>
                <a:cs typeface="Times New Roman"/>
              </a:rPr>
              <a:t>к</a:t>
            </a:r>
            <a:r>
              <a:rPr sz="2500" spc="25" dirty="0">
                <a:latin typeface="Times New Roman"/>
                <a:cs typeface="Times New Roman"/>
              </a:rPr>
              <a:t>о</a:t>
            </a:r>
            <a:r>
              <a:rPr sz="2500" spc="-5" dirty="0">
                <a:latin typeface="Times New Roman"/>
                <a:cs typeface="Times New Roman"/>
              </a:rPr>
              <a:t>е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10" dirty="0">
                <a:latin typeface="Times New Roman"/>
                <a:cs typeface="Times New Roman"/>
              </a:rPr>
              <a:t>в</a:t>
            </a:r>
            <a:r>
              <a:rPr sz="2500" dirty="0">
                <a:latin typeface="Times New Roman"/>
                <a:cs typeface="Times New Roman"/>
              </a:rPr>
              <a:t>р</a:t>
            </a:r>
            <a:r>
              <a:rPr sz="2500" spc="-5" dirty="0">
                <a:latin typeface="Times New Roman"/>
                <a:cs typeface="Times New Roman"/>
              </a:rPr>
              <a:t>емя,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140" dirty="0">
                <a:latin typeface="Times New Roman"/>
                <a:cs typeface="Times New Roman"/>
              </a:rPr>
              <a:t>к</a:t>
            </a:r>
            <a:r>
              <a:rPr sz="2500" spc="-5" dirty="0">
                <a:latin typeface="Times New Roman"/>
                <a:cs typeface="Times New Roman"/>
              </a:rPr>
              <a:t>о</a:t>
            </a:r>
            <a:r>
              <a:rPr sz="2500" spc="-130" dirty="0">
                <a:latin typeface="Times New Roman"/>
                <a:cs typeface="Times New Roman"/>
              </a:rPr>
              <a:t>г</a:t>
            </a:r>
            <a:r>
              <a:rPr sz="2500" spc="5" dirty="0">
                <a:latin typeface="Times New Roman"/>
                <a:cs typeface="Times New Roman"/>
              </a:rPr>
              <a:t>д</a:t>
            </a:r>
            <a:r>
              <a:rPr sz="2500" spc="-5" dirty="0">
                <a:latin typeface="Times New Roman"/>
                <a:cs typeface="Times New Roman"/>
              </a:rPr>
              <a:t>а</a:t>
            </a:r>
            <a:r>
              <a:rPr sz="2500" dirty="0">
                <a:latin typeface="Times New Roman"/>
                <a:cs typeface="Times New Roman"/>
              </a:rPr>
              <a:t>	н</a:t>
            </a:r>
            <a:r>
              <a:rPr sz="2500" spc="-5" dirty="0">
                <a:latin typeface="Times New Roman"/>
                <a:cs typeface="Times New Roman"/>
              </a:rPr>
              <a:t>а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Times New Roman"/>
                <a:cs typeface="Times New Roman"/>
              </a:rPr>
              <a:t>си</a:t>
            </a:r>
            <a:r>
              <a:rPr sz="2500" spc="15" dirty="0">
                <a:latin typeface="Times New Roman"/>
                <a:cs typeface="Times New Roman"/>
              </a:rPr>
              <a:t>а</a:t>
            </a:r>
            <a:r>
              <a:rPr sz="2500" spc="5" dirty="0">
                <a:latin typeface="Times New Roman"/>
                <a:cs typeface="Times New Roman"/>
              </a:rPr>
              <a:t>л</a:t>
            </a:r>
            <a:r>
              <a:rPr sz="2500" spc="-5" dirty="0">
                <a:latin typeface="Times New Roman"/>
                <a:cs typeface="Times New Roman"/>
              </a:rPr>
              <a:t>ич</a:t>
            </a:r>
            <a:r>
              <a:rPr sz="2500" spc="65" dirty="0">
                <a:latin typeface="Times New Roman"/>
                <a:cs typeface="Times New Roman"/>
              </a:rPr>
              <a:t>е</a:t>
            </a:r>
            <a:r>
              <a:rPr sz="2500" spc="-5" dirty="0">
                <a:latin typeface="Times New Roman"/>
                <a:cs typeface="Times New Roman"/>
              </a:rPr>
              <a:t>с</a:t>
            </a:r>
            <a:r>
              <a:rPr sz="2500" spc="-145" dirty="0">
                <a:latin typeface="Times New Roman"/>
                <a:cs typeface="Times New Roman"/>
              </a:rPr>
              <a:t>к</a:t>
            </a:r>
            <a:r>
              <a:rPr sz="2500" spc="5" dirty="0">
                <a:latin typeface="Times New Roman"/>
                <a:cs typeface="Times New Roman"/>
              </a:rPr>
              <a:t>о</a:t>
            </a:r>
            <a:r>
              <a:rPr sz="2500" spc="-5" dirty="0">
                <a:latin typeface="Times New Roman"/>
                <a:cs typeface="Times New Roman"/>
              </a:rPr>
              <a:t>й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Times New Roman"/>
                <a:cs typeface="Times New Roman"/>
              </a:rPr>
              <a:t>зе</a:t>
            </a:r>
            <a:r>
              <a:rPr sz="2500" dirty="0">
                <a:latin typeface="Times New Roman"/>
                <a:cs typeface="Times New Roman"/>
              </a:rPr>
              <a:t>м</a:t>
            </a:r>
            <a:r>
              <a:rPr sz="2500" spc="-10" dirty="0">
                <a:latin typeface="Times New Roman"/>
                <a:cs typeface="Times New Roman"/>
              </a:rPr>
              <a:t>но</a:t>
            </a:r>
            <a:r>
              <a:rPr sz="2500" spc="-5" dirty="0">
                <a:latin typeface="Times New Roman"/>
                <a:cs typeface="Times New Roman"/>
              </a:rPr>
              <a:t>й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140" dirty="0">
                <a:latin typeface="Times New Roman"/>
                <a:cs typeface="Times New Roman"/>
              </a:rPr>
              <a:t>к</a:t>
            </a:r>
            <a:r>
              <a:rPr sz="2500" spc="5" dirty="0">
                <a:latin typeface="Times New Roman"/>
                <a:cs typeface="Times New Roman"/>
              </a:rPr>
              <a:t>о</a:t>
            </a:r>
            <a:r>
              <a:rPr sz="2500" spc="-5" dirty="0">
                <a:latin typeface="Times New Roman"/>
                <a:cs typeface="Times New Roman"/>
              </a:rPr>
              <a:t>ре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97545" y="1251330"/>
            <a:ext cx="126682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0" dirty="0">
                <a:latin typeface="Times New Roman"/>
                <a:cs typeface="Times New Roman"/>
              </a:rPr>
              <a:t>проги</a:t>
            </a:r>
            <a:r>
              <a:rPr sz="2500" spc="5" dirty="0">
                <a:latin typeface="Times New Roman"/>
                <a:cs typeface="Times New Roman"/>
              </a:rPr>
              <a:t>б</a:t>
            </a:r>
            <a:r>
              <a:rPr sz="2500" spc="-5" dirty="0">
                <a:latin typeface="Times New Roman"/>
                <a:cs typeface="Times New Roman"/>
              </a:rPr>
              <a:t>ы,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1251330"/>
            <a:ext cx="7294245" cy="7112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675"/>
              </a:spcBef>
              <a:tabLst>
                <a:tab pos="2573020" algn="l"/>
                <a:tab pos="2637155" algn="l"/>
                <a:tab pos="4184015" algn="l"/>
                <a:tab pos="5160010" algn="l"/>
                <a:tab pos="6037580" algn="l"/>
              </a:tabLst>
            </a:pPr>
            <a:r>
              <a:rPr sz="2500" spc="-5" dirty="0">
                <a:latin typeface="Times New Roman"/>
                <a:cs typeface="Times New Roman"/>
              </a:rPr>
              <a:t>фо</a:t>
            </a:r>
            <a:r>
              <a:rPr sz="2500" spc="-40" dirty="0">
                <a:latin typeface="Times New Roman"/>
                <a:cs typeface="Times New Roman"/>
              </a:rPr>
              <a:t>р</a:t>
            </a:r>
            <a:r>
              <a:rPr sz="2500" spc="-5" dirty="0">
                <a:latin typeface="Times New Roman"/>
                <a:cs typeface="Times New Roman"/>
              </a:rPr>
              <a:t>ми</a:t>
            </a:r>
            <a:r>
              <a:rPr sz="2500" spc="5" dirty="0">
                <a:latin typeface="Times New Roman"/>
                <a:cs typeface="Times New Roman"/>
              </a:rPr>
              <a:t>р</a:t>
            </a:r>
            <a:r>
              <a:rPr sz="2500" spc="-5" dirty="0">
                <a:latin typeface="Times New Roman"/>
                <a:cs typeface="Times New Roman"/>
              </a:rPr>
              <a:t>о</a:t>
            </a:r>
            <a:r>
              <a:rPr sz="2500" spc="-45" dirty="0">
                <a:latin typeface="Times New Roman"/>
                <a:cs typeface="Times New Roman"/>
              </a:rPr>
              <a:t>в</a:t>
            </a:r>
            <a:r>
              <a:rPr sz="2500" spc="25" dirty="0">
                <a:latin typeface="Times New Roman"/>
                <a:cs typeface="Times New Roman"/>
              </a:rPr>
              <a:t>а</a:t>
            </a:r>
            <a:r>
              <a:rPr sz="2500" spc="-10" dirty="0">
                <a:latin typeface="Times New Roman"/>
                <a:cs typeface="Times New Roman"/>
              </a:rPr>
              <a:t>лис</a:t>
            </a:r>
            <a:r>
              <a:rPr sz="2500" spc="-5" dirty="0">
                <a:latin typeface="Times New Roman"/>
                <a:cs typeface="Times New Roman"/>
              </a:rPr>
              <a:t>ь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Times New Roman"/>
                <a:cs typeface="Times New Roman"/>
              </a:rPr>
              <a:t>к</a:t>
            </a:r>
            <a:r>
              <a:rPr sz="2500" spc="-55" dirty="0">
                <a:latin typeface="Times New Roman"/>
                <a:cs typeface="Times New Roman"/>
              </a:rPr>
              <a:t>р</a:t>
            </a:r>
            <a:r>
              <a:rPr sz="2500" spc="15" dirty="0">
                <a:latin typeface="Times New Roman"/>
                <a:cs typeface="Times New Roman"/>
              </a:rPr>
              <a:t>у</a:t>
            </a:r>
            <a:r>
              <a:rPr sz="2500" spc="-10" dirty="0">
                <a:latin typeface="Times New Roman"/>
                <a:cs typeface="Times New Roman"/>
              </a:rPr>
              <a:t>пны</a:t>
            </a:r>
            <a:r>
              <a:rPr sz="2500" spc="-5" dirty="0">
                <a:latin typeface="Times New Roman"/>
                <a:cs typeface="Times New Roman"/>
              </a:rPr>
              <a:t>е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Times New Roman"/>
                <a:cs typeface="Times New Roman"/>
              </a:rPr>
              <a:t>д</a:t>
            </a:r>
            <a:r>
              <a:rPr sz="2500" spc="5" dirty="0">
                <a:latin typeface="Times New Roman"/>
                <a:cs typeface="Times New Roman"/>
              </a:rPr>
              <a:t>л</a:t>
            </a:r>
            <a:r>
              <a:rPr sz="2500" spc="-10" dirty="0">
                <a:latin typeface="Times New Roman"/>
                <a:cs typeface="Times New Roman"/>
              </a:rPr>
              <a:t>ительн</a:t>
            </a:r>
            <a:r>
              <a:rPr sz="2500" spc="-5" dirty="0">
                <a:latin typeface="Times New Roman"/>
                <a:cs typeface="Times New Roman"/>
              </a:rPr>
              <a:t>о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Times New Roman"/>
                <a:cs typeface="Times New Roman"/>
              </a:rPr>
              <a:t>жи</a:t>
            </a:r>
            <a:r>
              <a:rPr sz="2500" spc="-105" dirty="0">
                <a:latin typeface="Times New Roman"/>
                <a:cs typeface="Times New Roman"/>
              </a:rPr>
              <a:t>в</a:t>
            </a:r>
            <a:r>
              <a:rPr sz="2500" spc="25" dirty="0">
                <a:latin typeface="Times New Roman"/>
                <a:cs typeface="Times New Roman"/>
              </a:rPr>
              <a:t>у</a:t>
            </a:r>
            <a:r>
              <a:rPr sz="2500" spc="-5" dirty="0">
                <a:latin typeface="Times New Roman"/>
                <a:cs typeface="Times New Roman"/>
              </a:rPr>
              <a:t>щие  заполнявшиеся		терригенными	</a:t>
            </a:r>
            <a:r>
              <a:rPr sz="2500" spc="5" dirty="0">
                <a:latin typeface="Times New Roman"/>
                <a:cs typeface="Times New Roman"/>
              </a:rPr>
              <a:t>осадками,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46797" y="1555826"/>
            <a:ext cx="191770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5" dirty="0">
                <a:latin typeface="Times New Roman"/>
                <a:cs typeface="Times New Roman"/>
              </a:rPr>
              <a:t>существовали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1861185"/>
            <a:ext cx="833691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71725" algn="l"/>
                <a:tab pos="3776979" algn="l"/>
                <a:tab pos="4563745" algn="l"/>
                <a:tab pos="6446520" algn="l"/>
              </a:tabLst>
            </a:pPr>
            <a:r>
              <a:rPr sz="2500" spc="-65" dirty="0">
                <a:latin typeface="Times New Roman"/>
                <a:cs typeface="Times New Roman"/>
              </a:rPr>
              <a:t>б</a:t>
            </a:r>
            <a:r>
              <a:rPr sz="2500" spc="-10" dirty="0">
                <a:latin typeface="Times New Roman"/>
                <a:cs typeface="Times New Roman"/>
              </a:rPr>
              <a:t>ла</a:t>
            </a:r>
            <a:r>
              <a:rPr sz="2500" spc="-70" dirty="0">
                <a:latin typeface="Times New Roman"/>
                <a:cs typeface="Times New Roman"/>
              </a:rPr>
              <a:t>г</a:t>
            </a:r>
            <a:r>
              <a:rPr sz="2500" spc="5" dirty="0">
                <a:latin typeface="Times New Roman"/>
                <a:cs typeface="Times New Roman"/>
              </a:rPr>
              <a:t>о</a:t>
            </a:r>
            <a:r>
              <a:rPr sz="2500" spc="-10" dirty="0">
                <a:latin typeface="Times New Roman"/>
                <a:cs typeface="Times New Roman"/>
              </a:rPr>
              <a:t>прия</a:t>
            </a:r>
            <a:r>
              <a:rPr sz="2500" dirty="0">
                <a:latin typeface="Times New Roman"/>
                <a:cs typeface="Times New Roman"/>
              </a:rPr>
              <a:t>т</a:t>
            </a:r>
            <a:r>
              <a:rPr sz="2500" spc="-10" dirty="0">
                <a:latin typeface="Times New Roman"/>
                <a:cs typeface="Times New Roman"/>
              </a:rPr>
              <a:t>ны</a:t>
            </a:r>
            <a:r>
              <a:rPr sz="2500" spc="-5" dirty="0">
                <a:latin typeface="Times New Roman"/>
                <a:cs typeface="Times New Roman"/>
              </a:rPr>
              <a:t>е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25" dirty="0">
                <a:latin typeface="Times New Roman"/>
                <a:cs typeface="Times New Roman"/>
              </a:rPr>
              <a:t>у</a:t>
            </a:r>
            <a:r>
              <a:rPr sz="2500" spc="-5" dirty="0">
                <a:latin typeface="Times New Roman"/>
                <a:cs typeface="Times New Roman"/>
              </a:rPr>
              <a:t>словия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Times New Roman"/>
                <a:cs typeface="Times New Roman"/>
              </a:rPr>
              <a:t>для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10" dirty="0">
                <a:latin typeface="Times New Roman"/>
                <a:cs typeface="Times New Roman"/>
              </a:rPr>
              <a:t>н</a:t>
            </a:r>
            <a:r>
              <a:rPr sz="2500" spc="-15" dirty="0">
                <a:latin typeface="Times New Roman"/>
                <a:cs typeface="Times New Roman"/>
              </a:rPr>
              <a:t>а</a:t>
            </a:r>
            <a:r>
              <a:rPr sz="2500" spc="-125" dirty="0">
                <a:latin typeface="Times New Roman"/>
                <a:cs typeface="Times New Roman"/>
              </a:rPr>
              <a:t>к</a:t>
            </a:r>
            <a:r>
              <a:rPr sz="2500" spc="-5" dirty="0">
                <a:latin typeface="Times New Roman"/>
                <a:cs typeface="Times New Roman"/>
              </a:rPr>
              <a:t>оп</a:t>
            </a:r>
            <a:r>
              <a:rPr sz="2500" dirty="0">
                <a:latin typeface="Times New Roman"/>
                <a:cs typeface="Times New Roman"/>
              </a:rPr>
              <a:t>ле</a:t>
            </a:r>
            <a:r>
              <a:rPr sz="2500" spc="-10" dirty="0">
                <a:latin typeface="Times New Roman"/>
                <a:cs typeface="Times New Roman"/>
              </a:rPr>
              <a:t>ни</a:t>
            </a:r>
            <a:r>
              <a:rPr sz="2500" spc="-5" dirty="0">
                <a:latin typeface="Times New Roman"/>
                <a:cs typeface="Times New Roman"/>
              </a:rPr>
              <a:t>я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Times New Roman"/>
                <a:cs typeface="Times New Roman"/>
              </a:rPr>
              <a:t>зн</a:t>
            </a:r>
            <a:r>
              <a:rPr sz="2500" spc="-100" dirty="0">
                <a:latin typeface="Times New Roman"/>
                <a:cs typeface="Times New Roman"/>
              </a:rPr>
              <a:t>а</a:t>
            </a:r>
            <a:r>
              <a:rPr sz="2500" spc="-5" dirty="0">
                <a:latin typeface="Times New Roman"/>
                <a:cs typeface="Times New Roman"/>
              </a:rPr>
              <a:t>ч</a:t>
            </a:r>
            <a:r>
              <a:rPr sz="2500" spc="5" dirty="0">
                <a:latin typeface="Times New Roman"/>
                <a:cs typeface="Times New Roman"/>
              </a:rPr>
              <a:t>и</a:t>
            </a:r>
            <a:r>
              <a:rPr sz="2500" spc="-5" dirty="0">
                <a:latin typeface="Times New Roman"/>
                <a:cs typeface="Times New Roman"/>
              </a:rPr>
              <a:t>тельных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10676" y="1861185"/>
            <a:ext cx="35306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0" dirty="0">
                <a:latin typeface="Times New Roman"/>
                <a:cs typeface="Times New Roman"/>
              </a:rPr>
              <a:t>по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39" y="2165985"/>
            <a:ext cx="8987155" cy="38360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695"/>
              </a:spcBef>
            </a:pPr>
            <a:r>
              <a:rPr sz="2500" spc="-10" dirty="0">
                <a:latin typeface="Times New Roman"/>
                <a:cs typeface="Times New Roman"/>
              </a:rPr>
              <a:t>размерам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пластовых</a:t>
            </a:r>
            <a:r>
              <a:rPr sz="2500" spc="-5" dirty="0">
                <a:latin typeface="Times New Roman"/>
                <a:cs typeface="Times New Roman"/>
              </a:rPr>
              <a:t> месторождений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типа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b="1" spc="-15" dirty="0">
                <a:latin typeface="Times New Roman"/>
                <a:cs typeface="Times New Roman"/>
              </a:rPr>
              <a:t>золотоносных </a:t>
            </a:r>
            <a:r>
              <a:rPr sz="2500" b="1" spc="-10" dirty="0">
                <a:latin typeface="Times New Roman"/>
                <a:cs typeface="Times New Roman"/>
              </a:rPr>
              <a:t> </a:t>
            </a:r>
            <a:r>
              <a:rPr sz="2500" b="1" spc="-30" dirty="0">
                <a:latin typeface="Times New Roman"/>
                <a:cs typeface="Times New Roman"/>
              </a:rPr>
              <a:t>конгломератов</a:t>
            </a:r>
            <a:r>
              <a:rPr sz="2500" spc="-30" dirty="0">
                <a:latin typeface="Times New Roman"/>
                <a:cs typeface="Times New Roman"/>
              </a:rPr>
              <a:t>. </a:t>
            </a:r>
            <a:r>
              <a:rPr sz="2500" spc="-5" dirty="0">
                <a:latin typeface="Times New Roman"/>
                <a:cs typeface="Times New Roman"/>
              </a:rPr>
              <a:t>Магматические </a:t>
            </a:r>
            <a:r>
              <a:rPr sz="2500" dirty="0">
                <a:latin typeface="Times New Roman"/>
                <a:cs typeface="Times New Roman"/>
              </a:rPr>
              <a:t>процессы, </a:t>
            </a:r>
            <a:r>
              <a:rPr sz="2500" spc="-5" dirty="0">
                <a:latin typeface="Times New Roman"/>
                <a:cs typeface="Times New Roman"/>
              </a:rPr>
              <a:t>проявившиеся в </a:t>
            </a:r>
            <a:r>
              <a:rPr sz="2500" spc="-10" dirty="0">
                <a:latin typeface="Times New Roman"/>
                <a:cs typeface="Times New Roman"/>
              </a:rPr>
              <a:t>этих </a:t>
            </a:r>
            <a:r>
              <a:rPr sz="2500" spc="-5" dirty="0">
                <a:latin typeface="Times New Roman"/>
                <a:cs typeface="Times New Roman"/>
              </a:rPr>
              <a:t> районах,</a:t>
            </a:r>
            <a:r>
              <a:rPr sz="2500" dirty="0">
                <a:latin typeface="Times New Roman"/>
                <a:cs typeface="Times New Roman"/>
              </a:rPr>
              <a:t> способствовали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перераспределению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золота</a:t>
            </a:r>
            <a:r>
              <a:rPr sz="2500" spc="-5" dirty="0">
                <a:latin typeface="Times New Roman"/>
                <a:cs typeface="Times New Roman"/>
              </a:rPr>
              <a:t> и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30" dirty="0">
                <a:latin typeface="Times New Roman"/>
                <a:cs typeface="Times New Roman"/>
              </a:rPr>
              <a:t>его </a:t>
            </a:r>
            <a:r>
              <a:rPr sz="2500" spc="-2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дополнительной </a:t>
            </a:r>
            <a:r>
              <a:rPr sz="2500" spc="-15" dirty="0">
                <a:latin typeface="Times New Roman"/>
                <a:cs typeface="Times New Roman"/>
              </a:rPr>
              <a:t>концентрации </a:t>
            </a:r>
            <a:r>
              <a:rPr sz="2500" spc="-5" dirty="0">
                <a:latin typeface="Times New Roman"/>
                <a:cs typeface="Times New Roman"/>
              </a:rPr>
              <a:t>в виде </a:t>
            </a:r>
            <a:r>
              <a:rPr sz="2500" spc="-10" dirty="0">
                <a:latin typeface="Times New Roman"/>
                <a:cs typeface="Times New Roman"/>
              </a:rPr>
              <a:t>более богатых </a:t>
            </a:r>
            <a:r>
              <a:rPr sz="2500" spc="-30" dirty="0">
                <a:latin typeface="Times New Roman"/>
                <a:cs typeface="Times New Roman"/>
              </a:rPr>
              <a:t>рудных </a:t>
            </a:r>
            <a:r>
              <a:rPr sz="2500" spc="-5" dirty="0">
                <a:latin typeface="Times New Roman"/>
                <a:cs typeface="Times New Roman"/>
              </a:rPr>
              <a:t>тел. 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Кроме</a:t>
            </a:r>
            <a:r>
              <a:rPr sz="2500" spc="-10" dirty="0">
                <a:latin typeface="Times New Roman"/>
                <a:cs typeface="Times New Roman"/>
              </a:rPr>
              <a:t> формации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золотоносных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35" dirty="0">
                <a:latin typeface="Times New Roman"/>
                <a:cs typeface="Times New Roman"/>
              </a:rPr>
              <a:t>конгломератов,</a:t>
            </a:r>
            <a:r>
              <a:rPr sz="2500" spc="-3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имеющей 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наиболее</a:t>
            </a:r>
            <a:r>
              <a:rPr sz="2500" spc="-5" dirty="0">
                <a:latin typeface="Times New Roman"/>
                <a:cs typeface="Times New Roman"/>
              </a:rPr>
              <a:t> важное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промышленное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значение,</a:t>
            </a:r>
            <a:r>
              <a:rPr sz="2500" spc="-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формировались </a:t>
            </a:r>
            <a:r>
              <a:rPr sz="2500" spc="-610" dirty="0">
                <a:latin typeface="Times New Roman"/>
                <a:cs typeface="Times New Roman"/>
              </a:rPr>
              <a:t> </a:t>
            </a:r>
            <a:r>
              <a:rPr sz="25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кварцево-жильные </a:t>
            </a:r>
            <a:r>
              <a:rPr sz="25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зоны </a:t>
            </a:r>
            <a:r>
              <a:rPr sz="2500" spc="-5" dirty="0">
                <a:latin typeface="Times New Roman"/>
                <a:cs typeface="Times New Roman"/>
              </a:rPr>
              <a:t>и </a:t>
            </a:r>
            <a:r>
              <a:rPr sz="2500" spc="-10" dirty="0">
                <a:latin typeface="Times New Roman"/>
                <a:cs typeface="Times New Roman"/>
              </a:rPr>
              <a:t>вкрапленные </a:t>
            </a:r>
            <a:r>
              <a:rPr sz="2500" spc="-50" dirty="0">
                <a:latin typeface="Times New Roman"/>
                <a:cs typeface="Times New Roman"/>
              </a:rPr>
              <a:t>руды </a:t>
            </a:r>
            <a:r>
              <a:rPr sz="2500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золото-сульфидной </a:t>
            </a:r>
            <a:r>
              <a:rPr sz="2500" spc="-15" dirty="0">
                <a:latin typeface="Times New Roman"/>
                <a:cs typeface="Times New Roman"/>
              </a:rPr>
              <a:t> </a:t>
            </a:r>
            <a:r>
              <a:rPr sz="25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формации</a:t>
            </a:r>
            <a:r>
              <a:rPr sz="2500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00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эндогенного</a:t>
            </a:r>
            <a:r>
              <a:rPr sz="2500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00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гидротермального</a:t>
            </a:r>
            <a:r>
              <a:rPr sz="2500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генезиса</a:t>
            </a:r>
            <a:r>
              <a:rPr sz="2500" spc="-5" dirty="0">
                <a:latin typeface="Times New Roman"/>
                <a:cs typeface="Times New Roman"/>
              </a:rPr>
              <a:t>.</a:t>
            </a:r>
            <a:endParaRPr sz="2500">
              <a:latin typeface="Times New Roman"/>
              <a:cs typeface="Times New Roman"/>
            </a:endParaRPr>
          </a:p>
          <a:p>
            <a:pPr marL="12700" marR="5080" algn="just">
              <a:lnSpc>
                <a:spcPts val="2400"/>
              </a:lnSpc>
              <a:spcBef>
                <a:spcPts val="580"/>
              </a:spcBef>
            </a:pPr>
            <a:r>
              <a:rPr sz="2500" spc="-10" dirty="0">
                <a:latin typeface="Times New Roman"/>
                <a:cs typeface="Times New Roman"/>
              </a:rPr>
              <a:t>Наиболее </a:t>
            </a:r>
            <a:r>
              <a:rPr sz="2500" dirty="0">
                <a:latin typeface="Times New Roman"/>
                <a:cs typeface="Times New Roman"/>
              </a:rPr>
              <a:t>известные </a:t>
            </a:r>
            <a:r>
              <a:rPr sz="2500" spc="-10" dirty="0">
                <a:latin typeface="Times New Roman"/>
                <a:cs typeface="Times New Roman"/>
              </a:rPr>
              <a:t>провинции </a:t>
            </a:r>
            <a:r>
              <a:rPr sz="2500" spc="-25" dirty="0">
                <a:latin typeface="Times New Roman"/>
                <a:cs typeface="Times New Roman"/>
              </a:rPr>
              <a:t>этого </a:t>
            </a:r>
            <a:r>
              <a:rPr sz="2500" spc="-5" dirty="0">
                <a:latin typeface="Times New Roman"/>
                <a:cs typeface="Times New Roman"/>
              </a:rPr>
              <a:t>возраста </a:t>
            </a:r>
            <a:r>
              <a:rPr sz="2500" spc="-10" dirty="0">
                <a:latin typeface="Times New Roman"/>
                <a:cs typeface="Times New Roman"/>
              </a:rPr>
              <a:t>Черчилл </a:t>
            </a:r>
            <a:r>
              <a:rPr sz="2500" spc="-5" dirty="0">
                <a:latin typeface="Times New Roman"/>
                <a:cs typeface="Times New Roman"/>
              </a:rPr>
              <a:t>и </a:t>
            </a:r>
            <a:r>
              <a:rPr sz="2500" spc="-10" dirty="0">
                <a:latin typeface="Times New Roman"/>
                <a:cs typeface="Times New Roman"/>
              </a:rPr>
              <a:t>Блек- 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Хилл </a:t>
            </a:r>
            <a:r>
              <a:rPr sz="2500" spc="-5" dirty="0">
                <a:latin typeface="Times New Roman"/>
                <a:cs typeface="Times New Roman"/>
              </a:rPr>
              <a:t>в Северной </a:t>
            </a:r>
            <a:r>
              <a:rPr sz="2500" spc="-10" dirty="0">
                <a:latin typeface="Times New Roman"/>
                <a:cs typeface="Times New Roman"/>
              </a:rPr>
              <a:t>Америке, </a:t>
            </a:r>
            <a:r>
              <a:rPr sz="2500" spc="-5" dirty="0">
                <a:latin typeface="Times New Roman"/>
                <a:cs typeface="Times New Roman"/>
              </a:rPr>
              <a:t>Бразильская — в </a:t>
            </a:r>
            <a:r>
              <a:rPr sz="2500" spc="5" dirty="0">
                <a:latin typeface="Times New Roman"/>
                <a:cs typeface="Times New Roman"/>
              </a:rPr>
              <a:t>Южной </a:t>
            </a:r>
            <a:r>
              <a:rPr sz="2500" spc="-10" dirty="0">
                <a:latin typeface="Times New Roman"/>
                <a:cs typeface="Times New Roman"/>
              </a:rPr>
              <a:t>Америке, 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Южно-,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Центрально-,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Западно-Африканская</a:t>
            </a:r>
            <a:r>
              <a:rPr sz="2500" spc="6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—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в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30" dirty="0">
                <a:latin typeface="Times New Roman"/>
                <a:cs typeface="Times New Roman"/>
              </a:rPr>
              <a:t>Африке</a:t>
            </a:r>
            <a:r>
              <a:rPr sz="2500" spc="-2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и </a:t>
            </a:r>
            <a:r>
              <a:rPr sz="2500" spc="-6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Центрально-Австралийская</a:t>
            </a:r>
            <a:r>
              <a:rPr sz="2500" spc="5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—в Австралии.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5282" y="208229"/>
            <a:ext cx="53346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5" dirty="0"/>
              <a:t>Палеозойская</a:t>
            </a:r>
            <a:r>
              <a:rPr sz="4400" spc="-65" dirty="0"/>
              <a:t> </a:t>
            </a:r>
            <a:r>
              <a:rPr sz="4400" spc="-25" dirty="0"/>
              <a:t>эпоха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8739" y="820293"/>
            <a:ext cx="8989060" cy="502602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585"/>
              </a:spcBef>
            </a:pP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палеозое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происходило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дальнейшее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усложнение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строения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земной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коры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образование </a:t>
            </a:r>
            <a:r>
              <a:rPr sz="2000" dirty="0">
                <a:latin typeface="Times New Roman"/>
                <a:cs typeface="Times New Roman"/>
              </a:rPr>
              <a:t>разнообразных </a:t>
            </a:r>
            <a:r>
              <a:rPr sz="2000" spc="-5" dirty="0">
                <a:latin typeface="Times New Roman"/>
                <a:cs typeface="Times New Roman"/>
              </a:rPr>
              <a:t>по </a:t>
            </a:r>
            <a:r>
              <a:rPr sz="2000" spc="-15" dirty="0">
                <a:latin typeface="Times New Roman"/>
                <a:cs typeface="Times New Roman"/>
              </a:rPr>
              <a:t>природе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5" dirty="0">
                <a:latin typeface="Times New Roman"/>
                <a:cs typeface="Times New Roman"/>
              </a:rPr>
              <a:t>строению </a:t>
            </a:r>
            <a:r>
              <a:rPr sz="2000" spc="-5" dirty="0">
                <a:latin typeface="Times New Roman"/>
                <a:cs typeface="Times New Roman"/>
              </a:rPr>
              <a:t>складчатых </a:t>
            </a:r>
            <a:r>
              <a:rPr sz="2000" spc="-10" dirty="0">
                <a:latin typeface="Times New Roman"/>
                <a:cs typeface="Times New Roman"/>
              </a:rPr>
              <a:t>поясов.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-15" dirty="0">
                <a:latin typeface="Times New Roman"/>
                <a:cs typeface="Times New Roman"/>
              </a:rPr>
              <a:t>это 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время</a:t>
            </a:r>
            <a:r>
              <a:rPr sz="2000" dirty="0">
                <a:latin typeface="Times New Roman"/>
                <a:cs typeface="Times New Roman"/>
              </a:rPr>
              <a:t> наряду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привносом</a:t>
            </a:r>
            <a:r>
              <a:rPr sz="2000" dirty="0">
                <a:latin typeface="Times New Roman"/>
                <a:cs typeface="Times New Roman"/>
              </a:rPr>
              <a:t> металлов,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том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числе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золота,</a:t>
            </a:r>
            <a:r>
              <a:rPr sz="2000" spc="-5" dirty="0">
                <a:latin typeface="Times New Roman"/>
                <a:cs typeface="Times New Roman"/>
              </a:rPr>
              <a:t> из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верхней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мантии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осуществлялось </a:t>
            </a:r>
            <a:r>
              <a:rPr sz="2000" spc="-20" dirty="0">
                <a:latin typeface="Times New Roman"/>
                <a:cs typeface="Times New Roman"/>
              </a:rPr>
              <a:t>его </a:t>
            </a:r>
            <a:r>
              <a:rPr sz="2000" spc="-5" dirty="0">
                <a:latin typeface="Times New Roman"/>
                <a:cs typeface="Times New Roman"/>
              </a:rPr>
              <a:t>перераспределение </a:t>
            </a: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-10" dirty="0">
                <a:latin typeface="Times New Roman"/>
                <a:cs typeface="Times New Roman"/>
              </a:rPr>
              <a:t>породах </a:t>
            </a:r>
            <a:r>
              <a:rPr sz="2000" spc="-5" dirty="0">
                <a:latin typeface="Times New Roman"/>
                <a:cs typeface="Times New Roman"/>
              </a:rPr>
              <a:t>земной </a:t>
            </a:r>
            <a:r>
              <a:rPr sz="2000" spc="-20" dirty="0">
                <a:latin typeface="Times New Roman"/>
                <a:cs typeface="Times New Roman"/>
              </a:rPr>
              <a:t>коры. </a:t>
            </a:r>
            <a:r>
              <a:rPr sz="2000" spc="-5" dirty="0">
                <a:latin typeface="Times New Roman"/>
                <a:cs typeface="Times New Roman"/>
              </a:rPr>
              <a:t>Промышленные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месторождения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формировались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часто</a:t>
            </a:r>
            <a:r>
              <a:rPr sz="2000" dirty="0">
                <a:latin typeface="Times New Roman"/>
                <a:cs typeface="Times New Roman"/>
              </a:rPr>
              <a:t> 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прогибах,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сложенных</a:t>
            </a:r>
            <a:r>
              <a:rPr sz="2000" spc="-5" dirty="0">
                <a:latin typeface="Times New Roman"/>
                <a:cs typeface="Times New Roman"/>
              </a:rPr>
              <a:t> терригенно-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карбонатно-сланцевыми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толщами.</a:t>
            </a:r>
            <a:r>
              <a:rPr sz="2000" spc="-5" dirty="0">
                <a:latin typeface="Times New Roman"/>
                <a:cs typeface="Times New Roman"/>
              </a:rPr>
              <a:t> Перераспределение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золота,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накопленного</a:t>
            </a:r>
            <a:r>
              <a:rPr sz="2000" spc="45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этих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толщах </a:t>
            </a: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5" dirty="0">
                <a:latin typeface="Times New Roman"/>
                <a:cs typeface="Times New Roman"/>
              </a:rPr>
              <a:t>процессе </a:t>
            </a:r>
            <a:r>
              <a:rPr sz="2000" spc="-10" dirty="0">
                <a:latin typeface="Times New Roman"/>
                <a:cs typeface="Times New Roman"/>
              </a:rPr>
              <a:t>осадконакопления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5" dirty="0">
                <a:latin typeface="Times New Roman"/>
                <a:cs typeface="Times New Roman"/>
              </a:rPr>
              <a:t>привноса </a:t>
            </a:r>
            <a:r>
              <a:rPr sz="2000" spc="-5" dirty="0">
                <a:latin typeface="Times New Roman"/>
                <a:cs typeface="Times New Roman"/>
              </a:rPr>
              <a:t>из мантии, </a:t>
            </a:r>
            <a:r>
              <a:rPr sz="2000" spc="-20" dirty="0">
                <a:latin typeface="Times New Roman"/>
                <a:cs typeface="Times New Roman"/>
              </a:rPr>
              <a:t>происходило 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под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воздействием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метаморфизма</a:t>
            </a:r>
            <a:r>
              <a:rPr sz="2000" dirty="0">
                <a:latin typeface="Times New Roman"/>
                <a:cs typeface="Times New Roman"/>
              </a:rPr>
              <a:t> 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деятельности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флюидов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различного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происхождения.</a:t>
            </a:r>
            <a:r>
              <a:rPr sz="2000" spc="-10" dirty="0">
                <a:latin typeface="Times New Roman"/>
                <a:cs typeface="Times New Roman"/>
              </a:rPr>
              <a:t> Как</a:t>
            </a:r>
            <a:r>
              <a:rPr sz="2000" spc="-5" dirty="0">
                <a:latin typeface="Times New Roman"/>
                <a:cs typeface="Times New Roman"/>
              </a:rPr>
              <a:t> правило,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процессы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рудообразования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были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только 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многостадийными,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но</a:t>
            </a:r>
            <a:r>
              <a:rPr sz="2000" dirty="0">
                <a:latin typeface="Times New Roman"/>
                <a:cs typeface="Times New Roman"/>
              </a:rPr>
              <a:t> 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многоэтапными.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Характерно,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что</a:t>
            </a:r>
            <a:r>
              <a:rPr sz="2000" spc="-10" dirty="0">
                <a:latin typeface="Times New Roman"/>
                <a:cs typeface="Times New Roman"/>
              </a:rPr>
              <a:t> количество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относительно </a:t>
            </a:r>
            <a:r>
              <a:rPr sz="2000" spc="-5" dirty="0">
                <a:latin typeface="Times New Roman"/>
                <a:cs typeface="Times New Roman"/>
              </a:rPr>
              <a:t>крупных месторождений </a:t>
            </a:r>
            <a:r>
              <a:rPr sz="2000" dirty="0">
                <a:latin typeface="Times New Roman"/>
                <a:cs typeface="Times New Roman"/>
              </a:rPr>
              <a:t>здесь меньше. В </a:t>
            </a:r>
            <a:r>
              <a:rPr sz="2000" spc="-10" dirty="0">
                <a:latin typeface="Times New Roman"/>
                <a:cs typeface="Times New Roman"/>
              </a:rPr>
              <a:t>это </a:t>
            </a:r>
            <a:r>
              <a:rPr sz="2000" spc="-5" dirty="0">
                <a:latin typeface="Times New Roman"/>
                <a:cs typeface="Times New Roman"/>
              </a:rPr>
              <a:t>время </a:t>
            </a:r>
            <a:r>
              <a:rPr sz="2000" spc="-10" dirty="0">
                <a:latin typeface="Times New Roman"/>
                <a:cs typeface="Times New Roman"/>
              </a:rPr>
              <a:t>значительно </a:t>
            </a:r>
            <a:r>
              <a:rPr sz="2000" spc="-5" dirty="0">
                <a:latin typeface="Times New Roman"/>
                <a:cs typeface="Times New Roman"/>
              </a:rPr>
              <a:t> усложняется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формационный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состав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месторождений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золота.</a:t>
            </a:r>
            <a:r>
              <a:rPr sz="2000" spc="-5" dirty="0">
                <a:latin typeface="Times New Roman"/>
                <a:cs typeface="Times New Roman"/>
              </a:rPr>
              <a:t> Наряду</a:t>
            </a:r>
            <a:r>
              <a:rPr sz="2000" dirty="0">
                <a:latin typeface="Times New Roman"/>
                <a:cs typeface="Times New Roman"/>
              </a:rPr>
              <a:t> с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преобладающими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золото-кварцевой,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Times New Roman"/>
                <a:cs typeface="Times New Roman"/>
              </a:rPr>
              <a:t>золото-кварц-сульфидной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и</a:t>
            </a:r>
            <a:r>
              <a:rPr sz="2000" b="1" spc="5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Times New Roman"/>
                <a:cs typeface="Times New Roman"/>
              </a:rPr>
              <a:t>золото- 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Times New Roman"/>
                <a:cs typeface="Times New Roman"/>
              </a:rPr>
              <a:t>сульфидной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встречаются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формации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золото-халцедон-кварцевая,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золото- 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алюмосиликагная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5" dirty="0">
                <a:latin typeface="Times New Roman"/>
                <a:cs typeface="Times New Roman"/>
              </a:rPr>
              <a:t>другие. </a:t>
            </a:r>
            <a:r>
              <a:rPr sz="2000" spc="-20" dirty="0">
                <a:latin typeface="Times New Roman"/>
                <a:cs typeface="Times New Roman"/>
              </a:rPr>
              <a:t>Широко </a:t>
            </a:r>
            <a:r>
              <a:rPr sz="2000" spc="5" dirty="0">
                <a:latin typeface="Times New Roman"/>
                <a:cs typeface="Times New Roman"/>
              </a:rPr>
              <a:t>распространен </a:t>
            </a:r>
            <a:r>
              <a:rPr sz="2000" spc="-5" dirty="0">
                <a:latin typeface="Times New Roman"/>
                <a:cs typeface="Times New Roman"/>
              </a:rPr>
              <a:t>пирит-арсенопиритовый тип </a:t>
            </a:r>
            <a:r>
              <a:rPr sz="2000" dirty="0">
                <a:latin typeface="Times New Roman"/>
                <a:cs typeface="Times New Roman"/>
              </a:rPr>
              <a:t> минерализации.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Месторождения</a:t>
            </a:r>
            <a:r>
              <a:rPr sz="2000" spc="-5" dirty="0">
                <a:latin typeface="Times New Roman"/>
                <a:cs typeface="Times New Roman"/>
              </a:rPr>
              <a:t> часто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приурочены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</a:t>
            </a:r>
            <a:r>
              <a:rPr sz="2000" spc="5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поднятиям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внутри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бассейнов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осадконакопления</a:t>
            </a:r>
            <a:r>
              <a:rPr sz="2000" dirty="0">
                <a:latin typeface="Times New Roman"/>
                <a:cs typeface="Times New Roman"/>
              </a:rPr>
              <a:t> и </a:t>
            </a:r>
            <a:r>
              <a:rPr sz="2000" spc="-10" dirty="0">
                <a:latin typeface="Times New Roman"/>
                <a:cs typeface="Times New Roman"/>
              </a:rPr>
              <a:t>локализуются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вблизи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массивов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гранитоидов.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920"/>
              </a:lnSpc>
              <a:spcBef>
                <a:spcPts val="459"/>
              </a:spcBef>
            </a:pPr>
            <a:r>
              <a:rPr sz="2000" spc="-5" dirty="0">
                <a:latin typeface="Times New Roman"/>
                <a:cs typeface="Times New Roman"/>
              </a:rPr>
              <a:t>Характерными</a:t>
            </a:r>
            <a:r>
              <a:rPr sz="2000" dirty="0">
                <a:latin typeface="Times New Roman"/>
                <a:cs typeface="Times New Roman"/>
              </a:rPr>
              <a:t> провинциями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являются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Южно-,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Западно-</a:t>
            </a:r>
            <a:r>
              <a:rPr sz="2000" dirty="0">
                <a:latin typeface="Times New Roman"/>
                <a:cs typeface="Times New Roman"/>
              </a:rPr>
              <a:t> 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Восточно- </a:t>
            </a:r>
            <a:r>
              <a:rPr sz="2000" spc="-5" dirty="0">
                <a:latin typeface="Times New Roman"/>
                <a:cs typeface="Times New Roman"/>
              </a:rPr>
              <a:t> Австралийская, Восточно-Американская </a:t>
            </a:r>
            <a:r>
              <a:rPr sz="2000" spc="-10" dirty="0">
                <a:latin typeface="Times New Roman"/>
                <a:cs typeface="Times New Roman"/>
              </a:rPr>
              <a:t>(Аппалачская), </a:t>
            </a:r>
            <a:r>
              <a:rPr sz="2000" spc="-25" dirty="0">
                <a:latin typeface="Times New Roman"/>
                <a:cs typeface="Times New Roman"/>
              </a:rPr>
              <a:t>Уральская, </a:t>
            </a:r>
            <a:r>
              <a:rPr sz="2000" dirty="0">
                <a:latin typeface="Times New Roman"/>
                <a:cs typeface="Times New Roman"/>
              </a:rPr>
              <a:t>Алтае-Саяно-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Байкальская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Западно-Европейская.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7051" y="136906"/>
            <a:ext cx="668845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60" dirty="0"/>
              <a:t>Мезо-кайнозойская</a:t>
            </a:r>
            <a:r>
              <a:rPr sz="4400" spc="-30" dirty="0"/>
              <a:t> </a:t>
            </a:r>
            <a:r>
              <a:rPr sz="4400" spc="-25" dirty="0"/>
              <a:t>эпоха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8739" y="875156"/>
            <a:ext cx="236854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5" dirty="0">
                <a:latin typeface="Times New Roman"/>
                <a:cs typeface="Times New Roman"/>
              </a:rPr>
              <a:t>В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0427" y="875156"/>
            <a:ext cx="843470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10205" algn="l"/>
                <a:tab pos="4048760" algn="l"/>
                <a:tab pos="4695190" algn="l"/>
                <a:tab pos="6021070" algn="l"/>
                <a:tab pos="7589520" algn="l"/>
              </a:tabLst>
            </a:pPr>
            <a:r>
              <a:rPr sz="2500" spc="-5" dirty="0">
                <a:latin typeface="Times New Roman"/>
                <a:cs typeface="Times New Roman"/>
              </a:rPr>
              <a:t>м</a:t>
            </a:r>
            <a:r>
              <a:rPr sz="2500" spc="25" dirty="0">
                <a:latin typeface="Times New Roman"/>
                <a:cs typeface="Times New Roman"/>
              </a:rPr>
              <a:t>е</a:t>
            </a:r>
            <a:r>
              <a:rPr sz="2500" spc="-20" dirty="0">
                <a:latin typeface="Times New Roman"/>
                <a:cs typeface="Times New Roman"/>
              </a:rPr>
              <a:t>з</a:t>
            </a:r>
            <a:r>
              <a:rPr sz="2500" dirty="0">
                <a:latin typeface="Times New Roman"/>
                <a:cs typeface="Times New Roman"/>
              </a:rPr>
              <a:t>о</a:t>
            </a:r>
            <a:r>
              <a:rPr sz="2500" spc="-10" dirty="0">
                <a:latin typeface="Times New Roman"/>
                <a:cs typeface="Times New Roman"/>
              </a:rPr>
              <a:t>-</a:t>
            </a:r>
            <a:r>
              <a:rPr sz="2500" spc="-30" dirty="0">
                <a:latin typeface="Times New Roman"/>
                <a:cs typeface="Times New Roman"/>
              </a:rPr>
              <a:t>к</a:t>
            </a:r>
            <a:r>
              <a:rPr sz="2500" spc="-5" dirty="0">
                <a:latin typeface="Times New Roman"/>
                <a:cs typeface="Times New Roman"/>
              </a:rPr>
              <a:t>айно</a:t>
            </a:r>
            <a:r>
              <a:rPr sz="2500" spc="-20" dirty="0">
                <a:latin typeface="Times New Roman"/>
                <a:cs typeface="Times New Roman"/>
              </a:rPr>
              <a:t>з</a:t>
            </a:r>
            <a:r>
              <a:rPr sz="2500" spc="-5" dirty="0">
                <a:latin typeface="Times New Roman"/>
                <a:cs typeface="Times New Roman"/>
              </a:rPr>
              <a:t>о</a:t>
            </a:r>
            <a:r>
              <a:rPr sz="2500" dirty="0">
                <a:latin typeface="Times New Roman"/>
                <a:cs typeface="Times New Roman"/>
              </a:rPr>
              <a:t>йс</a:t>
            </a:r>
            <a:r>
              <a:rPr sz="2500" spc="-140" dirty="0">
                <a:latin typeface="Times New Roman"/>
                <a:cs typeface="Times New Roman"/>
              </a:rPr>
              <a:t>к</a:t>
            </a:r>
            <a:r>
              <a:rPr sz="2500" spc="25" dirty="0">
                <a:latin typeface="Times New Roman"/>
                <a:cs typeface="Times New Roman"/>
              </a:rPr>
              <a:t>о</a:t>
            </a:r>
            <a:r>
              <a:rPr sz="2500" spc="-5" dirty="0">
                <a:latin typeface="Times New Roman"/>
                <a:cs typeface="Times New Roman"/>
              </a:rPr>
              <a:t>е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10" dirty="0">
                <a:latin typeface="Times New Roman"/>
                <a:cs typeface="Times New Roman"/>
              </a:rPr>
              <a:t>вре</a:t>
            </a:r>
            <a:r>
              <a:rPr sz="2500" dirty="0">
                <a:latin typeface="Times New Roman"/>
                <a:cs typeface="Times New Roman"/>
              </a:rPr>
              <a:t>м</a:t>
            </a:r>
            <a:r>
              <a:rPr sz="2500" spc="-5" dirty="0">
                <a:latin typeface="Times New Roman"/>
                <a:cs typeface="Times New Roman"/>
              </a:rPr>
              <a:t>я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20" dirty="0">
                <a:latin typeface="Times New Roman"/>
                <a:cs typeface="Times New Roman"/>
              </a:rPr>
              <a:t>в</a:t>
            </a:r>
            <a:r>
              <a:rPr sz="2500" spc="-5" dirty="0">
                <a:latin typeface="Times New Roman"/>
                <a:cs typeface="Times New Roman"/>
              </a:rPr>
              <a:t>о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Times New Roman"/>
                <a:cs typeface="Times New Roman"/>
              </a:rPr>
              <a:t>многих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5" dirty="0">
                <a:latin typeface="Times New Roman"/>
                <a:cs typeface="Times New Roman"/>
              </a:rPr>
              <a:t>р</a:t>
            </a:r>
            <a:r>
              <a:rPr sz="2500" spc="-5" dirty="0">
                <a:latin typeface="Times New Roman"/>
                <a:cs typeface="Times New Roman"/>
              </a:rPr>
              <a:t>еги</a:t>
            </a:r>
            <a:r>
              <a:rPr sz="2500" spc="5" dirty="0">
                <a:latin typeface="Times New Roman"/>
                <a:cs typeface="Times New Roman"/>
              </a:rPr>
              <a:t>о</a:t>
            </a:r>
            <a:r>
              <a:rPr sz="2500" spc="-10" dirty="0">
                <a:latin typeface="Times New Roman"/>
                <a:cs typeface="Times New Roman"/>
              </a:rPr>
              <a:t>н</a:t>
            </a:r>
            <a:r>
              <a:rPr sz="2500" spc="-15" dirty="0">
                <a:latin typeface="Times New Roman"/>
                <a:cs typeface="Times New Roman"/>
              </a:rPr>
              <a:t>а</a:t>
            </a:r>
            <a:r>
              <a:rPr sz="2500" spc="-5" dirty="0">
                <a:latin typeface="Times New Roman"/>
                <a:cs typeface="Times New Roman"/>
              </a:rPr>
              <a:t>х</a:t>
            </a:r>
            <a:r>
              <a:rPr sz="2500" dirty="0">
                <a:latin typeface="Times New Roman"/>
                <a:cs typeface="Times New Roman"/>
              </a:rPr>
              <a:t>	З</a:t>
            </a:r>
            <a:r>
              <a:rPr sz="2500" spc="-5" dirty="0">
                <a:latin typeface="Times New Roman"/>
                <a:cs typeface="Times New Roman"/>
              </a:rPr>
              <a:t>е</a:t>
            </a:r>
            <a:r>
              <a:rPr sz="2500" spc="5" dirty="0">
                <a:latin typeface="Times New Roman"/>
                <a:cs typeface="Times New Roman"/>
              </a:rPr>
              <a:t>мл</a:t>
            </a:r>
            <a:r>
              <a:rPr sz="2500" spc="-5" dirty="0">
                <a:latin typeface="Times New Roman"/>
                <a:cs typeface="Times New Roman"/>
              </a:rPr>
              <a:t>и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1439" y="4592320"/>
            <a:ext cx="6890384" cy="15240"/>
          </a:xfrm>
          <a:custGeom>
            <a:avLst/>
            <a:gdLst/>
            <a:ahLst/>
            <a:cxnLst/>
            <a:rect l="l" t="t" r="r" b="b"/>
            <a:pathLst>
              <a:path w="6890384" h="15239">
                <a:moveTo>
                  <a:pt x="6890004" y="0"/>
                </a:moveTo>
                <a:lnTo>
                  <a:pt x="0" y="0"/>
                </a:lnTo>
                <a:lnTo>
                  <a:pt x="0" y="15239"/>
                </a:lnTo>
                <a:lnTo>
                  <a:pt x="6890004" y="15239"/>
                </a:lnTo>
                <a:lnTo>
                  <a:pt x="68900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8739" y="1179956"/>
            <a:ext cx="8987155" cy="47504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695"/>
              </a:spcBef>
              <a:tabLst>
                <a:tab pos="6159500" algn="l"/>
                <a:tab pos="7976870" algn="l"/>
              </a:tabLst>
            </a:pPr>
            <a:r>
              <a:rPr sz="2500" spc="-10" dirty="0">
                <a:latin typeface="Times New Roman"/>
                <a:cs typeface="Times New Roman"/>
              </a:rPr>
              <a:t>проявились активные тектоно-магматические </a:t>
            </a:r>
            <a:r>
              <a:rPr sz="2500" spc="5" dirty="0">
                <a:latin typeface="Times New Roman"/>
                <a:cs typeface="Times New Roman"/>
              </a:rPr>
              <a:t>процессы, </a:t>
            </a:r>
            <a:r>
              <a:rPr sz="2500" spc="-35" dirty="0">
                <a:latin typeface="Times New Roman"/>
                <a:cs typeface="Times New Roman"/>
              </a:rPr>
              <a:t>которые </a:t>
            </a:r>
            <a:r>
              <a:rPr sz="2500" spc="-3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привели</a:t>
            </a:r>
            <a:r>
              <a:rPr sz="2500" spc="-5" dirty="0">
                <a:latin typeface="Times New Roman"/>
                <a:cs typeface="Times New Roman"/>
              </a:rPr>
              <a:t> к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формированию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крупных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разломных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зон</a:t>
            </a:r>
            <a:r>
              <a:rPr sz="2500" spc="-5" dirty="0">
                <a:latin typeface="Times New Roman"/>
                <a:cs typeface="Times New Roman"/>
              </a:rPr>
              <a:t> и </a:t>
            </a:r>
            <a:r>
              <a:rPr sz="2500" spc="-610" dirty="0">
                <a:latin typeface="Times New Roman"/>
                <a:cs typeface="Times New Roman"/>
              </a:rPr>
              <a:t> </a:t>
            </a:r>
            <a:r>
              <a:rPr sz="2500" spc="-20" dirty="0">
                <a:latin typeface="Times New Roman"/>
                <a:cs typeface="Times New Roman"/>
              </a:rPr>
              <a:t>вулканических </a:t>
            </a:r>
            <a:r>
              <a:rPr sz="2500" spc="-15" dirty="0">
                <a:latin typeface="Times New Roman"/>
                <a:cs typeface="Times New Roman"/>
              </a:rPr>
              <a:t>поясов </a:t>
            </a:r>
            <a:r>
              <a:rPr sz="2500" spc="-10" dirty="0">
                <a:latin typeface="Times New Roman"/>
                <a:cs typeface="Times New Roman"/>
              </a:rPr>
              <a:t>(восточная </a:t>
            </a:r>
            <a:r>
              <a:rPr sz="2500" dirty="0">
                <a:latin typeface="Times New Roman"/>
                <a:cs typeface="Times New Roman"/>
              </a:rPr>
              <a:t>часть </a:t>
            </a:r>
            <a:r>
              <a:rPr sz="2500" spc="-5" dirty="0">
                <a:latin typeface="Times New Roman"/>
                <a:cs typeface="Times New Roman"/>
              </a:rPr>
              <a:t>Евразии, </a:t>
            </a:r>
            <a:r>
              <a:rPr sz="2500" spc="-10" dirty="0">
                <a:latin typeface="Times New Roman"/>
                <a:cs typeface="Times New Roman"/>
              </a:rPr>
              <a:t>запад </a:t>
            </a:r>
            <a:r>
              <a:rPr sz="2500" spc="-5" dirty="0">
                <a:latin typeface="Times New Roman"/>
                <a:cs typeface="Times New Roman"/>
              </a:rPr>
              <a:t>Америки). </a:t>
            </a:r>
            <a:r>
              <a:rPr sz="2500" spc="-610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Многочисленные</a:t>
            </a:r>
            <a:r>
              <a:rPr sz="2500" spc="-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месторождения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золота,</a:t>
            </a:r>
            <a:r>
              <a:rPr sz="2500" spc="-5" dirty="0">
                <a:latin typeface="Times New Roman"/>
                <a:cs typeface="Times New Roman"/>
              </a:rPr>
              <a:t> образованные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в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20" dirty="0">
                <a:latin typeface="Times New Roman"/>
                <a:cs typeface="Times New Roman"/>
              </a:rPr>
              <a:t>это </a:t>
            </a:r>
            <a:r>
              <a:rPr sz="2500" spc="-1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время,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характеризуются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многообразием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35" dirty="0">
                <a:latin typeface="Times New Roman"/>
                <a:cs typeface="Times New Roman"/>
              </a:rPr>
              <a:t>рудных</a:t>
            </a:r>
            <a:r>
              <a:rPr sz="2500" spc="-3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формаций</a:t>
            </a:r>
            <a:r>
              <a:rPr sz="2500" spc="-5" dirty="0">
                <a:latin typeface="Times New Roman"/>
                <a:cs typeface="Times New Roman"/>
              </a:rPr>
              <a:t> и </a:t>
            </a:r>
            <a:r>
              <a:rPr sz="2500" spc="-61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структурных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обстановок.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Среди</a:t>
            </a:r>
            <a:r>
              <a:rPr sz="2500" spc="600" dirty="0">
                <a:latin typeface="Times New Roman"/>
                <a:cs typeface="Times New Roman"/>
              </a:rPr>
              <a:t> </a:t>
            </a:r>
            <a:r>
              <a:rPr sz="2500" spc="-35" dirty="0">
                <a:latin typeface="Times New Roman"/>
                <a:cs typeface="Times New Roman"/>
              </a:rPr>
              <a:t>рудных</a:t>
            </a:r>
            <a:r>
              <a:rPr sz="2500" spc="-3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формаций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известны </a:t>
            </a:r>
            <a:r>
              <a:rPr sz="2500" spc="-610" dirty="0">
                <a:latin typeface="Times New Roman"/>
                <a:cs typeface="Times New Roman"/>
              </a:rPr>
              <a:t> </a:t>
            </a:r>
            <a:r>
              <a:rPr sz="2500" b="1" spc="-15" dirty="0">
                <a:latin typeface="Times New Roman"/>
                <a:cs typeface="Times New Roman"/>
              </a:rPr>
              <a:t>золото-сульфидно-кварцевая,</a:t>
            </a:r>
            <a:r>
              <a:rPr sz="2500" b="1" spc="-10" dirty="0">
                <a:latin typeface="Times New Roman"/>
                <a:cs typeface="Times New Roman"/>
              </a:rPr>
              <a:t> золото-халцедон-кварцевая, </a:t>
            </a:r>
            <a:r>
              <a:rPr sz="2500" b="1" spc="-610" dirty="0">
                <a:latin typeface="Times New Roman"/>
                <a:cs typeface="Times New Roman"/>
              </a:rPr>
              <a:t> </a:t>
            </a:r>
            <a:r>
              <a:rPr sz="2500" b="1" spc="-5" dirty="0">
                <a:latin typeface="Times New Roman"/>
                <a:cs typeface="Times New Roman"/>
              </a:rPr>
              <a:t>з</a:t>
            </a:r>
            <a:r>
              <a:rPr sz="2500" b="1" spc="-50" dirty="0">
                <a:latin typeface="Times New Roman"/>
                <a:cs typeface="Times New Roman"/>
              </a:rPr>
              <a:t>о</a:t>
            </a:r>
            <a:r>
              <a:rPr sz="2500" b="1" spc="-10" dirty="0">
                <a:latin typeface="Times New Roman"/>
                <a:cs typeface="Times New Roman"/>
              </a:rPr>
              <a:t>л</a:t>
            </a:r>
            <a:r>
              <a:rPr sz="2500" b="1" spc="-40" dirty="0">
                <a:latin typeface="Times New Roman"/>
                <a:cs typeface="Times New Roman"/>
              </a:rPr>
              <a:t>о</a:t>
            </a:r>
            <a:r>
              <a:rPr sz="2500" b="1" spc="-45" dirty="0">
                <a:latin typeface="Times New Roman"/>
                <a:cs typeface="Times New Roman"/>
              </a:rPr>
              <a:t>т</a:t>
            </a:r>
            <a:r>
              <a:rPr sz="2500" b="1" spc="-5" dirty="0">
                <a:latin typeface="Times New Roman"/>
                <a:cs typeface="Times New Roman"/>
              </a:rPr>
              <a:t>о</a:t>
            </a:r>
            <a:r>
              <a:rPr sz="2500" b="1" spc="-10" dirty="0">
                <a:latin typeface="Times New Roman"/>
                <a:cs typeface="Times New Roman"/>
              </a:rPr>
              <a:t>-</a:t>
            </a:r>
            <a:r>
              <a:rPr sz="2500" b="1" spc="-40" dirty="0">
                <a:latin typeface="Times New Roman"/>
                <a:cs typeface="Times New Roman"/>
              </a:rPr>
              <a:t>к</a:t>
            </a:r>
            <a:r>
              <a:rPr sz="2500" b="1" spc="-5" dirty="0">
                <a:latin typeface="Times New Roman"/>
                <a:cs typeface="Times New Roman"/>
              </a:rPr>
              <a:t>ар</a:t>
            </a:r>
            <a:r>
              <a:rPr sz="2500" b="1" spc="-40" dirty="0">
                <a:latin typeface="Times New Roman"/>
                <a:cs typeface="Times New Roman"/>
              </a:rPr>
              <a:t>б</a:t>
            </a:r>
            <a:r>
              <a:rPr sz="2500" b="1" spc="-5" dirty="0">
                <a:latin typeface="Times New Roman"/>
                <a:cs typeface="Times New Roman"/>
              </a:rPr>
              <a:t>он</a:t>
            </a:r>
            <a:r>
              <a:rPr sz="2500" b="1" spc="-65" dirty="0">
                <a:latin typeface="Times New Roman"/>
                <a:cs typeface="Times New Roman"/>
              </a:rPr>
              <a:t>а</a:t>
            </a:r>
            <a:r>
              <a:rPr sz="2500" b="1" spc="-10" dirty="0">
                <a:latin typeface="Times New Roman"/>
                <a:cs typeface="Times New Roman"/>
              </a:rPr>
              <a:t>тн</a:t>
            </a:r>
            <a:r>
              <a:rPr sz="2500" b="1" spc="-5" dirty="0">
                <a:latin typeface="Times New Roman"/>
                <a:cs typeface="Times New Roman"/>
              </a:rPr>
              <a:t>о</a:t>
            </a:r>
            <a:r>
              <a:rPr sz="2500" b="1" dirty="0">
                <a:latin typeface="Times New Roman"/>
                <a:cs typeface="Times New Roman"/>
              </a:rPr>
              <a:t>-</a:t>
            </a:r>
            <a:r>
              <a:rPr sz="2500" b="1" spc="-45" dirty="0">
                <a:latin typeface="Times New Roman"/>
                <a:cs typeface="Times New Roman"/>
              </a:rPr>
              <a:t>с</a:t>
            </a:r>
            <a:r>
              <a:rPr sz="2500" b="1" spc="-55" dirty="0">
                <a:latin typeface="Times New Roman"/>
                <a:cs typeface="Times New Roman"/>
              </a:rPr>
              <a:t>у</a:t>
            </a:r>
            <a:r>
              <a:rPr sz="2500" b="1" spc="-10" dirty="0">
                <a:latin typeface="Times New Roman"/>
                <a:cs typeface="Times New Roman"/>
              </a:rPr>
              <a:t>л</a:t>
            </a:r>
            <a:r>
              <a:rPr sz="2500" b="1" spc="5" dirty="0">
                <a:latin typeface="Times New Roman"/>
                <a:cs typeface="Times New Roman"/>
              </a:rPr>
              <a:t>ь</a:t>
            </a:r>
            <a:r>
              <a:rPr sz="2500" b="1" spc="-30" dirty="0">
                <a:latin typeface="Times New Roman"/>
                <a:cs typeface="Times New Roman"/>
              </a:rPr>
              <a:t>ф</a:t>
            </a:r>
            <a:r>
              <a:rPr sz="2500" b="1" spc="-10" dirty="0">
                <a:latin typeface="Times New Roman"/>
                <a:cs typeface="Times New Roman"/>
              </a:rPr>
              <a:t>идна</a:t>
            </a:r>
            <a:r>
              <a:rPr sz="2500" b="1" spc="-5" dirty="0">
                <a:latin typeface="Times New Roman"/>
                <a:cs typeface="Times New Roman"/>
              </a:rPr>
              <a:t>я</a:t>
            </a:r>
            <a:r>
              <a:rPr sz="2500" b="1" dirty="0"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Times New Roman"/>
                <a:cs typeface="Times New Roman"/>
              </a:rPr>
              <a:t>и</a:t>
            </a:r>
            <a:r>
              <a:rPr sz="2500" dirty="0">
                <a:latin typeface="Times New Roman"/>
                <a:cs typeface="Times New Roman"/>
              </a:rPr>
              <a:t>	</a:t>
            </a:r>
            <a:r>
              <a:rPr sz="2500" spc="-5" dirty="0">
                <a:latin typeface="Times New Roman"/>
                <a:cs typeface="Times New Roman"/>
              </a:rPr>
              <a:t>д</a:t>
            </a:r>
            <a:r>
              <a:rPr sz="2500" spc="-55" dirty="0">
                <a:latin typeface="Times New Roman"/>
                <a:cs typeface="Times New Roman"/>
              </a:rPr>
              <a:t>р</a:t>
            </a:r>
            <a:r>
              <a:rPr sz="2500" spc="25" dirty="0">
                <a:latin typeface="Times New Roman"/>
                <a:cs typeface="Times New Roman"/>
              </a:rPr>
              <a:t>у</a:t>
            </a:r>
            <a:r>
              <a:rPr sz="2500" spc="-10" dirty="0">
                <a:latin typeface="Times New Roman"/>
                <a:cs typeface="Times New Roman"/>
              </a:rPr>
              <a:t>ги</a:t>
            </a:r>
            <a:r>
              <a:rPr sz="2500" spc="-15" dirty="0">
                <a:latin typeface="Times New Roman"/>
                <a:cs typeface="Times New Roman"/>
              </a:rPr>
              <a:t>е</a:t>
            </a:r>
            <a:r>
              <a:rPr sz="2500" spc="-5" dirty="0">
                <a:latin typeface="Times New Roman"/>
                <a:cs typeface="Times New Roman"/>
              </a:rPr>
              <a:t>.  </a:t>
            </a:r>
            <a:r>
              <a:rPr sz="2500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Рудоконтролирующими</a:t>
            </a:r>
            <a:r>
              <a:rPr sz="2500" spc="-1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являются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вулкано-тектонические</a:t>
            </a:r>
            <a:r>
              <a:rPr sz="25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 </a:t>
            </a:r>
            <a:r>
              <a:rPr sz="2500" spc="-610" dirty="0">
                <a:latin typeface="Times New Roman"/>
                <a:cs typeface="Times New Roman"/>
              </a:rPr>
              <a:t> </a:t>
            </a:r>
            <a:r>
              <a:rPr sz="2500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субвулканические</a:t>
            </a:r>
            <a:r>
              <a:rPr sz="2500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00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постройки</a:t>
            </a:r>
            <a:r>
              <a:rPr sz="2500" spc="5" dirty="0">
                <a:latin typeface="Times New Roman"/>
                <a:cs typeface="Times New Roman"/>
              </a:rPr>
              <a:t>,</a:t>
            </a:r>
            <a:r>
              <a:rPr sz="2500" spc="10" dirty="0">
                <a:latin typeface="Times New Roman"/>
                <a:cs typeface="Times New Roman"/>
              </a:rPr>
              <a:t> </a:t>
            </a:r>
            <a:r>
              <a:rPr sz="2500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очагово-купольные</a:t>
            </a:r>
            <a:r>
              <a:rPr sz="25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структуры, </a:t>
            </a:r>
            <a:r>
              <a:rPr sz="2500" spc="-61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крупные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разломы</a:t>
            </a:r>
            <a:r>
              <a:rPr sz="2500" spc="-5" dirty="0">
                <a:latin typeface="Times New Roman"/>
                <a:cs typeface="Times New Roman"/>
              </a:rPr>
              <a:t> и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5" dirty="0">
                <a:latin typeface="Times New Roman"/>
                <a:cs typeface="Times New Roman"/>
              </a:rPr>
              <a:t>узлы</a:t>
            </a:r>
            <a:r>
              <a:rPr sz="2500" spc="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их</a:t>
            </a:r>
            <a:r>
              <a:rPr sz="2500" spc="620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пересечения.</a:t>
            </a:r>
            <a:r>
              <a:rPr sz="2500" spc="63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Характерны </a:t>
            </a:r>
            <a:r>
              <a:rPr sz="2500" spc="-5" dirty="0">
                <a:latin typeface="Times New Roman"/>
                <a:cs typeface="Times New Roman"/>
              </a:rPr>
              <a:t> ассоциация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золота</a:t>
            </a:r>
            <a:r>
              <a:rPr sz="2500" spc="-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с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серебром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и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низкая</a:t>
            </a:r>
            <a:r>
              <a:rPr sz="2500" spc="60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проба</a:t>
            </a:r>
            <a:r>
              <a:rPr sz="2500" spc="60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самородного 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золота.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Широко</a:t>
            </a:r>
            <a:r>
              <a:rPr sz="2500" u="heavy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распространены</a:t>
            </a:r>
            <a:r>
              <a:rPr sz="2500" u="heavy" spc="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россыпные</a:t>
            </a:r>
            <a:r>
              <a:rPr sz="2500" u="heavy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месторождения</a:t>
            </a:r>
            <a:r>
              <a:rPr sz="2500" spc="-10" dirty="0">
                <a:latin typeface="Times New Roman"/>
                <a:cs typeface="Times New Roman"/>
              </a:rPr>
              <a:t>.</a:t>
            </a:r>
            <a:endParaRPr sz="2500">
              <a:latin typeface="Times New Roman"/>
              <a:cs typeface="Times New Roman"/>
            </a:endParaRPr>
          </a:p>
          <a:p>
            <a:pPr marL="12700" marR="6350" algn="just">
              <a:lnSpc>
                <a:spcPts val="2400"/>
              </a:lnSpc>
              <a:spcBef>
                <a:spcPts val="580"/>
              </a:spcBef>
            </a:pPr>
            <a:r>
              <a:rPr sz="2500" spc="-10" dirty="0">
                <a:latin typeface="Times New Roman"/>
                <a:cs typeface="Times New Roman"/>
              </a:rPr>
              <a:t>Наиболее</a:t>
            </a:r>
            <a:r>
              <a:rPr sz="2500" spc="-5" dirty="0">
                <a:latin typeface="Times New Roman"/>
                <a:cs typeface="Times New Roman"/>
              </a:rPr>
              <a:t> типичные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из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них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Северо-Американская,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Восточно- 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Евроазиатская,</a:t>
            </a:r>
            <a:r>
              <a:rPr sz="2500" spc="20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Азиатско-Новозеландская</a:t>
            </a:r>
            <a:r>
              <a:rPr sz="2500" spc="4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и другие</a:t>
            </a:r>
            <a:r>
              <a:rPr sz="2500" spc="-1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провинции.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2822" y="25145"/>
            <a:ext cx="7058025" cy="909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900" spc="-15" dirty="0"/>
              <a:t>Металлогения</a:t>
            </a:r>
            <a:r>
              <a:rPr sz="2900" spc="-25" dirty="0"/>
              <a:t> </a:t>
            </a:r>
            <a:r>
              <a:rPr sz="2900" dirty="0"/>
              <a:t>и</a:t>
            </a:r>
            <a:r>
              <a:rPr sz="2900" spc="25" dirty="0"/>
              <a:t> </a:t>
            </a:r>
            <a:r>
              <a:rPr sz="2900" spc="-15" dirty="0"/>
              <a:t>эпохи</a:t>
            </a:r>
            <a:r>
              <a:rPr sz="2900" spc="30" dirty="0"/>
              <a:t> </a:t>
            </a:r>
            <a:r>
              <a:rPr sz="2900" spc="-25" dirty="0"/>
              <a:t>рудообразования.</a:t>
            </a:r>
            <a:endParaRPr sz="2900"/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900" spc="-5" dirty="0"/>
              <a:t>Особенности</a:t>
            </a:r>
            <a:r>
              <a:rPr sz="2900" spc="-40" dirty="0"/>
              <a:t> </a:t>
            </a:r>
            <a:r>
              <a:rPr sz="2900" dirty="0"/>
              <a:t>и</a:t>
            </a:r>
            <a:r>
              <a:rPr sz="2900" spc="15" dirty="0"/>
              <a:t> </a:t>
            </a:r>
            <a:r>
              <a:rPr sz="2900" spc="-5" dirty="0"/>
              <a:t>эволюция</a:t>
            </a:r>
            <a:endParaRPr sz="2900"/>
          </a:p>
        </p:txBody>
      </p:sp>
      <p:sp>
        <p:nvSpPr>
          <p:cNvPr id="3" name="object 3"/>
          <p:cNvSpPr/>
          <p:nvPr/>
        </p:nvSpPr>
        <p:spPr>
          <a:xfrm>
            <a:off x="4234307" y="1604009"/>
            <a:ext cx="4716780" cy="12700"/>
          </a:xfrm>
          <a:custGeom>
            <a:avLst/>
            <a:gdLst/>
            <a:ahLst/>
            <a:cxnLst/>
            <a:rect l="l" t="t" r="r" b="b"/>
            <a:pathLst>
              <a:path w="4716780" h="12700">
                <a:moveTo>
                  <a:pt x="4716779" y="0"/>
                </a:moveTo>
                <a:lnTo>
                  <a:pt x="0" y="0"/>
                </a:lnTo>
                <a:lnTo>
                  <a:pt x="0" y="12192"/>
                </a:lnTo>
                <a:lnTo>
                  <a:pt x="4716779" y="12192"/>
                </a:lnTo>
                <a:lnTo>
                  <a:pt x="47167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59530" y="5139690"/>
            <a:ext cx="5634355" cy="12700"/>
          </a:xfrm>
          <a:custGeom>
            <a:avLst/>
            <a:gdLst/>
            <a:ahLst/>
            <a:cxnLst/>
            <a:rect l="l" t="t" r="r" b="b"/>
            <a:pathLst>
              <a:path w="5634355" h="12700">
                <a:moveTo>
                  <a:pt x="5634228" y="0"/>
                </a:moveTo>
                <a:lnTo>
                  <a:pt x="0" y="0"/>
                </a:lnTo>
                <a:lnTo>
                  <a:pt x="0" y="12191"/>
                </a:lnTo>
                <a:lnTo>
                  <a:pt x="5634228" y="12191"/>
                </a:lnTo>
                <a:lnTo>
                  <a:pt x="56342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1541" y="1004696"/>
            <a:ext cx="8988425" cy="4477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От </a:t>
            </a:r>
            <a:r>
              <a:rPr sz="2000" spc="-5" dirty="0">
                <a:latin typeface="Times New Roman"/>
                <a:cs typeface="Times New Roman"/>
              </a:rPr>
              <a:t>древних </a:t>
            </a:r>
            <a:r>
              <a:rPr sz="2000" dirty="0">
                <a:latin typeface="Times New Roman"/>
                <a:cs typeface="Times New Roman"/>
              </a:rPr>
              <a:t>к </a:t>
            </a:r>
            <a:r>
              <a:rPr sz="2000" spc="-15" dirty="0">
                <a:latin typeface="Times New Roman"/>
                <a:cs typeface="Times New Roman"/>
              </a:rPr>
              <a:t>молодым эпохам рудообразования </a:t>
            </a:r>
            <a:r>
              <a:rPr sz="2000" spc="-5" dirty="0">
                <a:latin typeface="Times New Roman"/>
                <a:cs typeface="Times New Roman"/>
              </a:rPr>
              <a:t>намечается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изменение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типов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месторождений</a:t>
            </a:r>
            <a:r>
              <a:rPr sz="2000" spc="-5" dirty="0">
                <a:latin typeface="Times New Roman"/>
                <a:cs typeface="Times New Roman"/>
              </a:rPr>
              <a:t>.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Происходит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усложнение</a:t>
            </a:r>
            <a:r>
              <a:rPr sz="2000" spc="-5" dirty="0">
                <a:latin typeface="Times New Roman"/>
                <a:cs typeface="Times New Roman"/>
              </a:rPr>
              <a:t> минерального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состава</a:t>
            </a:r>
            <a:r>
              <a:rPr sz="2000" spc="5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уменьшением роли </a:t>
            </a:r>
            <a:r>
              <a:rPr sz="2000" spc="-10" dirty="0">
                <a:latin typeface="Times New Roman"/>
                <a:cs typeface="Times New Roman"/>
              </a:rPr>
              <a:t>золото-кварцевой, </a:t>
            </a:r>
            <a:r>
              <a:rPr sz="2000" spc="-15" dirty="0">
                <a:latin typeface="Times New Roman"/>
                <a:cs typeface="Times New Roman"/>
              </a:rPr>
              <a:t>золото-кварц-сульфидной </a:t>
            </a:r>
            <a:r>
              <a:rPr sz="2000" spc="-5" dirty="0">
                <a:latin typeface="Times New Roman"/>
                <a:cs typeface="Times New Roman"/>
              </a:rPr>
              <a:t>формаций, </a:t>
            </a:r>
            <a:r>
              <a:rPr sz="2000" dirty="0">
                <a:latin typeface="Times New Roman"/>
                <a:cs typeface="Times New Roman"/>
              </a:rPr>
              <a:t>а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также </a:t>
            </a:r>
            <a:r>
              <a:rPr sz="2000" spc="-10" dirty="0">
                <a:latin typeface="Times New Roman"/>
                <a:cs typeface="Times New Roman"/>
              </a:rPr>
              <a:t>пиритового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5" dirty="0">
                <a:latin typeface="Times New Roman"/>
                <a:cs typeface="Times New Roman"/>
              </a:rPr>
              <a:t>пирит-пирротинового </a:t>
            </a:r>
            <a:r>
              <a:rPr sz="2000" dirty="0">
                <a:latin typeface="Times New Roman"/>
                <a:cs typeface="Times New Roman"/>
              </a:rPr>
              <a:t>минеральных типов,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увеличиваются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серебросодержащие минеральные </a:t>
            </a:r>
            <a:r>
              <a:rPr sz="2000" dirty="0">
                <a:latin typeface="Times New Roman"/>
                <a:cs typeface="Times New Roman"/>
              </a:rPr>
              <a:t>типы. </a:t>
            </a:r>
            <a:r>
              <a:rPr sz="2000" spc="-15" dirty="0">
                <a:latin typeface="Times New Roman"/>
                <a:cs typeface="Times New Roman"/>
              </a:rPr>
              <a:t>Наблюдается </a:t>
            </a:r>
            <a:r>
              <a:rPr sz="2000" spc="-5" dirty="0">
                <a:latin typeface="Times New Roman"/>
                <a:cs typeface="Times New Roman"/>
              </a:rPr>
              <a:t>также повышение роли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коровых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источников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отношению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 </a:t>
            </a:r>
            <a:r>
              <a:rPr sz="2000" spc="-5" dirty="0">
                <a:latin typeface="Times New Roman"/>
                <a:cs typeface="Times New Roman"/>
              </a:rPr>
              <a:t>мантийным.</a:t>
            </a:r>
            <a:endParaRPr sz="20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484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-10" dirty="0">
                <a:latin typeface="Times New Roman"/>
                <a:cs typeface="Times New Roman"/>
              </a:rPr>
              <a:t>докембрийское </a:t>
            </a:r>
            <a:r>
              <a:rPr sz="2000" dirty="0">
                <a:latin typeface="Times New Roman"/>
                <a:cs typeface="Times New Roman"/>
              </a:rPr>
              <a:t>время </a:t>
            </a:r>
            <a:r>
              <a:rPr sz="2000" spc="-15" dirty="0">
                <a:latin typeface="Times New Roman"/>
                <a:cs typeface="Times New Roman"/>
              </a:rPr>
              <a:t>источниками </a:t>
            </a:r>
            <a:r>
              <a:rPr sz="2000" spc="-5" dirty="0">
                <a:latin typeface="Times New Roman"/>
                <a:cs typeface="Times New Roman"/>
              </a:rPr>
              <a:t>золота были </a:t>
            </a:r>
            <a:r>
              <a:rPr sz="2000" dirty="0">
                <a:latin typeface="Times New Roman"/>
                <a:cs typeface="Times New Roman"/>
              </a:rPr>
              <a:t>в основном </a:t>
            </a:r>
            <a:r>
              <a:rPr sz="2000" spc="-10" dirty="0">
                <a:latin typeface="Times New Roman"/>
                <a:cs typeface="Times New Roman"/>
              </a:rPr>
              <a:t>базальтоидные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магмы,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палеозое</a:t>
            </a:r>
            <a:r>
              <a:rPr sz="2000" spc="5" dirty="0">
                <a:latin typeface="Times New Roman"/>
                <a:cs typeface="Times New Roman"/>
              </a:rPr>
              <a:t> эта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роль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принадлежала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анатектическим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гранитоидным </a:t>
            </a:r>
            <a:r>
              <a:rPr sz="2000" dirty="0">
                <a:latin typeface="Times New Roman"/>
                <a:cs typeface="Times New Roman"/>
              </a:rPr>
              <a:t> интрузиям,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мезо-кайнозое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вновь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возросла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активность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базальтоидных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источников.</a:t>
            </a:r>
            <a:endParaRPr sz="200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spcBef>
                <a:spcPts val="48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000" spc="-5" dirty="0">
                <a:latin typeface="Times New Roman"/>
                <a:cs typeface="Times New Roman"/>
              </a:rPr>
              <a:t>Среди</a:t>
            </a:r>
            <a:r>
              <a:rPr sz="2000" spc="1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эндогенных</a:t>
            </a:r>
            <a:r>
              <a:rPr sz="2000" spc="16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процессов</a:t>
            </a:r>
            <a:r>
              <a:rPr sz="2000" spc="15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рудообразования</a:t>
            </a:r>
            <a:r>
              <a:rPr sz="2000" spc="16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на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ранних</a:t>
            </a:r>
            <a:r>
              <a:rPr sz="2000" spc="16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этапах</a:t>
            </a:r>
            <a:r>
              <a:rPr sz="2000" spc="1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преобладают</a:t>
            </a:r>
            <a:endParaRPr sz="20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метаморфогенные,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-5" dirty="0">
                <a:latin typeface="Times New Roman"/>
                <a:cs typeface="Times New Roman"/>
              </a:rPr>
              <a:t> на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поздних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гидротермальные.</a:t>
            </a:r>
            <a:endParaRPr sz="200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spcBef>
                <a:spcPts val="48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000" spc="-20" dirty="0">
                <a:latin typeface="Times New Roman"/>
                <a:cs typeface="Times New Roman"/>
              </a:rPr>
              <a:t>Устанавливаются</a:t>
            </a:r>
            <a:r>
              <a:rPr sz="2000" spc="819" dirty="0">
                <a:latin typeface="Times New Roman"/>
                <a:cs typeface="Times New Roman"/>
              </a:rPr>
              <a:t>  </a:t>
            </a:r>
            <a:r>
              <a:rPr sz="2000" spc="-5" dirty="0">
                <a:latin typeface="Times New Roman"/>
                <a:cs typeface="Times New Roman"/>
              </a:rPr>
              <a:t>две</a:t>
            </a:r>
            <a:r>
              <a:rPr sz="2000" spc="819" dirty="0">
                <a:latin typeface="Times New Roman"/>
                <a:cs typeface="Times New Roman"/>
              </a:rPr>
              <a:t> </a:t>
            </a:r>
            <a:r>
              <a:rPr sz="2000" spc="82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главные</a:t>
            </a:r>
            <a:r>
              <a:rPr sz="2000" spc="819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эпохи</a:t>
            </a:r>
            <a:r>
              <a:rPr sz="2000" spc="819" dirty="0">
                <a:latin typeface="Times New Roman"/>
                <a:cs typeface="Times New Roman"/>
              </a:rPr>
              <a:t> </a:t>
            </a:r>
            <a:r>
              <a:rPr sz="2000" spc="8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экзогенного</a:t>
            </a:r>
            <a:r>
              <a:rPr sz="2000" spc="815" dirty="0">
                <a:latin typeface="Times New Roman"/>
                <a:cs typeface="Times New Roman"/>
              </a:rPr>
              <a:t> </a:t>
            </a:r>
            <a:r>
              <a:rPr sz="2000" spc="819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рудообразования:</a:t>
            </a:r>
            <a:endParaRPr sz="20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</a:pPr>
            <a:r>
              <a:rPr sz="2000" b="1" spc="-5" dirty="0">
                <a:latin typeface="Times New Roman"/>
                <a:cs typeface="Times New Roman"/>
              </a:rPr>
              <a:t>протерозойская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и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неоген-четвертичная</a:t>
            </a:r>
            <a:r>
              <a:rPr sz="2000" spc="-5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541" y="5516981"/>
            <a:ext cx="15570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Times New Roman"/>
                <a:cs typeface="Times New Roman"/>
              </a:rPr>
              <a:t>И</a:t>
            </a:r>
            <a:r>
              <a:rPr sz="2000" spc="-35" dirty="0">
                <a:latin typeface="Times New Roman"/>
                <a:cs typeface="Times New Roman"/>
              </a:rPr>
              <a:t>з</a:t>
            </a:r>
            <a:r>
              <a:rPr sz="2000" dirty="0">
                <a:latin typeface="Times New Roman"/>
                <a:cs typeface="Times New Roman"/>
              </a:rPr>
              <a:t>мене</a:t>
            </a:r>
            <a:r>
              <a:rPr sz="2000" spc="-10" dirty="0">
                <a:latin typeface="Times New Roman"/>
                <a:cs typeface="Times New Roman"/>
              </a:rPr>
              <a:t>н</a:t>
            </a:r>
            <a:r>
              <a:rPr sz="2000" spc="-5" dirty="0">
                <a:latin typeface="Times New Roman"/>
                <a:cs typeface="Times New Roman"/>
              </a:rPr>
              <a:t>ие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17801" y="5516981"/>
            <a:ext cx="68592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49345" algn="l"/>
                <a:tab pos="5129530" algn="l"/>
                <a:tab pos="5958840" algn="l"/>
              </a:tabLst>
            </a:pPr>
            <a:r>
              <a:rPr sz="2000" dirty="0">
                <a:latin typeface="Times New Roman"/>
                <a:cs typeface="Times New Roman"/>
              </a:rPr>
              <a:t>с</a:t>
            </a:r>
            <a:r>
              <a:rPr sz="2000" spc="5" dirty="0">
                <a:latin typeface="Times New Roman"/>
                <a:cs typeface="Times New Roman"/>
              </a:rPr>
              <a:t>т</a:t>
            </a:r>
            <a:r>
              <a:rPr sz="2000" spc="-20" dirty="0">
                <a:latin typeface="Times New Roman"/>
                <a:cs typeface="Times New Roman"/>
              </a:rPr>
              <a:t>р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35" dirty="0">
                <a:latin typeface="Times New Roman"/>
                <a:cs typeface="Times New Roman"/>
              </a:rPr>
              <a:t>к</a:t>
            </a:r>
            <a:r>
              <a:rPr sz="2000" spc="-25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15" dirty="0">
                <a:latin typeface="Times New Roman"/>
                <a:cs typeface="Times New Roman"/>
              </a:rPr>
              <a:t>р</a:t>
            </a:r>
            <a:r>
              <a:rPr sz="2000" spc="-5" dirty="0">
                <a:latin typeface="Times New Roman"/>
                <a:cs typeface="Times New Roman"/>
              </a:rPr>
              <a:t>н</a:t>
            </a:r>
            <a:r>
              <a:rPr sz="2000" spc="5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-л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spc="-25" dirty="0">
                <a:latin typeface="Times New Roman"/>
                <a:cs typeface="Times New Roman"/>
              </a:rPr>
              <a:t>т</a:t>
            </a:r>
            <a:r>
              <a:rPr sz="2000" spc="-20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лог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spc="-15" dirty="0">
                <a:latin typeface="Times New Roman"/>
                <a:cs typeface="Times New Roman"/>
              </a:rPr>
              <a:t>ч</a:t>
            </a:r>
            <a:r>
              <a:rPr sz="2000" spc="40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ск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х	у</a:t>
            </a:r>
            <a:r>
              <a:rPr sz="2000" spc="-10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ловий	</a:t>
            </a:r>
            <a:r>
              <a:rPr sz="2000" spc="-20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т	</a:t>
            </a:r>
            <a:r>
              <a:rPr sz="2000" spc="-15" dirty="0">
                <a:latin typeface="Times New Roman"/>
                <a:cs typeface="Times New Roman"/>
              </a:rPr>
              <a:t>д</a:t>
            </a:r>
            <a:r>
              <a:rPr sz="2000" dirty="0">
                <a:latin typeface="Times New Roman"/>
                <a:cs typeface="Times New Roman"/>
              </a:rPr>
              <a:t>рев</a:t>
            </a:r>
            <a:r>
              <a:rPr sz="2000" spc="-5" dirty="0">
                <a:latin typeface="Times New Roman"/>
                <a:cs typeface="Times New Roman"/>
              </a:rPr>
              <a:t>н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4441" y="5821781"/>
            <a:ext cx="864425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металлогенических </a:t>
            </a:r>
            <a:r>
              <a:rPr sz="2000" spc="-15" dirty="0">
                <a:latin typeface="Times New Roman"/>
                <a:cs typeface="Times New Roman"/>
              </a:rPr>
              <a:t>эпох </a:t>
            </a:r>
            <a:r>
              <a:rPr sz="2000" dirty="0">
                <a:latin typeface="Times New Roman"/>
                <a:cs typeface="Times New Roman"/>
              </a:rPr>
              <a:t>к </a:t>
            </a:r>
            <a:r>
              <a:rPr sz="2000" spc="-15" dirty="0">
                <a:latin typeface="Times New Roman"/>
                <a:cs typeface="Times New Roman"/>
              </a:rPr>
              <a:t>молодым </a:t>
            </a:r>
            <a:r>
              <a:rPr sz="2000" spc="-10" dirty="0">
                <a:latin typeface="Times New Roman"/>
                <a:cs typeface="Times New Roman"/>
              </a:rPr>
              <a:t>заключается </a:t>
            </a:r>
            <a:r>
              <a:rPr sz="2000" dirty="0">
                <a:latin typeface="Times New Roman"/>
                <a:cs typeface="Times New Roman"/>
              </a:rPr>
              <a:t>в возрастании </a:t>
            </a:r>
            <a:r>
              <a:rPr sz="2000" spc="-5" dirty="0">
                <a:latin typeface="Times New Roman"/>
                <a:cs typeface="Times New Roman"/>
              </a:rPr>
              <a:t>роли разломов </a:t>
            </a:r>
            <a:r>
              <a:rPr sz="2000" dirty="0">
                <a:latin typeface="Times New Roman"/>
                <a:cs typeface="Times New Roman"/>
              </a:rPr>
              <a:t> 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уменьшении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значения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складчатых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дислокаций</a:t>
            </a:r>
            <a:r>
              <a:rPr sz="2000" dirty="0">
                <a:latin typeface="Times New Roman"/>
                <a:cs typeface="Times New Roman"/>
              </a:rPr>
              <a:t> 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консидементационных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структур.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pc="-75" dirty="0"/>
              <a:t>Генетические</a:t>
            </a:r>
            <a:r>
              <a:rPr spc="25" dirty="0"/>
              <a:t> </a:t>
            </a:r>
            <a:r>
              <a:rPr spc="-15" dirty="0"/>
              <a:t>типы</a:t>
            </a:r>
          </a:p>
          <a:p>
            <a:pPr algn="ctr">
              <a:lnSpc>
                <a:spcPct val="100000"/>
              </a:lnSpc>
            </a:pPr>
            <a:r>
              <a:rPr spc="-20" dirty="0"/>
              <a:t>промышленных</a:t>
            </a:r>
            <a:r>
              <a:rPr spc="70" dirty="0"/>
              <a:t> </a:t>
            </a:r>
            <a:r>
              <a:rPr spc="-35" dirty="0"/>
              <a:t>месторождений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479651"/>
            <a:ext cx="8691245" cy="4854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sz="3200" spc="-5" dirty="0">
                <a:latin typeface="Times New Roman"/>
                <a:cs typeface="Times New Roman"/>
              </a:rPr>
              <a:t>Наиболее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важное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промышленное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значение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имеют </a:t>
            </a:r>
            <a:r>
              <a:rPr sz="3200" spc="-78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следующие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типы</a:t>
            </a:r>
            <a:r>
              <a:rPr sz="3200" dirty="0">
                <a:latin typeface="Times New Roman"/>
                <a:cs typeface="Times New Roman"/>
              </a:rPr>
              <a:t> месторождений:</a:t>
            </a:r>
            <a:endParaRPr sz="3200">
              <a:latin typeface="Times New Roman"/>
              <a:cs typeface="Times New Roman"/>
            </a:endParaRPr>
          </a:p>
          <a:p>
            <a:pPr marL="3790950" indent="-515620">
              <a:lnSpc>
                <a:spcPct val="100000"/>
              </a:lnSpc>
              <a:spcBef>
                <a:spcPts val="385"/>
              </a:spcBef>
              <a:buAutoNum type="arabicPeriod"/>
              <a:tabLst>
                <a:tab pos="3790950" algn="l"/>
                <a:tab pos="3791585" algn="l"/>
              </a:tabLst>
            </a:pPr>
            <a:r>
              <a:rPr sz="3200" spc="-5" dirty="0">
                <a:latin typeface="Times New Roman"/>
                <a:cs typeface="Times New Roman"/>
              </a:rPr>
              <a:t>Скарновые</a:t>
            </a:r>
            <a:endParaRPr sz="3200">
              <a:latin typeface="Times New Roman"/>
              <a:cs typeface="Times New Roman"/>
            </a:endParaRPr>
          </a:p>
          <a:p>
            <a:pPr marL="1809750" indent="-515620">
              <a:lnSpc>
                <a:spcPct val="100000"/>
              </a:lnSpc>
              <a:spcBef>
                <a:spcPts val="384"/>
              </a:spcBef>
              <a:buAutoNum type="arabicPeriod"/>
              <a:tabLst>
                <a:tab pos="1809114" algn="l"/>
                <a:tab pos="1809750" algn="l"/>
              </a:tabLst>
            </a:pPr>
            <a:r>
              <a:rPr sz="3200" spc="-5" dirty="0">
                <a:latin typeface="Times New Roman"/>
                <a:cs typeface="Times New Roman"/>
              </a:rPr>
              <a:t>Плутоногенные</a:t>
            </a:r>
            <a:r>
              <a:rPr sz="3200" spc="-13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гидротермальные</a:t>
            </a:r>
            <a:endParaRPr sz="3200">
              <a:latin typeface="Times New Roman"/>
              <a:cs typeface="Times New Roman"/>
            </a:endParaRPr>
          </a:p>
          <a:p>
            <a:pPr marL="1833880" indent="-515620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1833880" algn="l"/>
                <a:tab pos="1834514" algn="l"/>
              </a:tabLst>
            </a:pPr>
            <a:r>
              <a:rPr sz="3200" spc="-20" dirty="0">
                <a:latin typeface="Times New Roman"/>
                <a:cs typeface="Times New Roman"/>
              </a:rPr>
              <a:t>Вулканогенные</a:t>
            </a:r>
            <a:r>
              <a:rPr sz="3200" spc="-13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гидротермальные</a:t>
            </a:r>
            <a:endParaRPr sz="3200">
              <a:latin typeface="Times New Roman"/>
              <a:cs typeface="Times New Roman"/>
            </a:endParaRPr>
          </a:p>
          <a:p>
            <a:pPr marL="3115945" indent="-515620">
              <a:lnSpc>
                <a:spcPct val="100000"/>
              </a:lnSpc>
              <a:spcBef>
                <a:spcPts val="390"/>
              </a:spcBef>
              <a:buAutoNum type="arabicPeriod"/>
              <a:tabLst>
                <a:tab pos="3115945" algn="l"/>
                <a:tab pos="3116580" algn="l"/>
              </a:tabLst>
            </a:pPr>
            <a:r>
              <a:rPr sz="3200" spc="-5" dirty="0">
                <a:latin typeface="Times New Roman"/>
                <a:cs typeface="Times New Roman"/>
              </a:rPr>
              <a:t>Метаморфогенные</a:t>
            </a:r>
            <a:endParaRPr sz="3200">
              <a:latin typeface="Times New Roman"/>
              <a:cs typeface="Times New Roman"/>
            </a:endParaRPr>
          </a:p>
          <a:p>
            <a:pPr marL="2256155" indent="-515620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2256155" algn="l"/>
                <a:tab pos="2256790" algn="l"/>
              </a:tabLst>
            </a:pPr>
            <a:r>
              <a:rPr sz="3200" dirty="0">
                <a:latin typeface="Times New Roman"/>
                <a:cs typeface="Times New Roman"/>
              </a:rPr>
              <a:t>Осадочно-метаморфогенные</a:t>
            </a:r>
            <a:endParaRPr sz="3200">
              <a:latin typeface="Times New Roman"/>
              <a:cs typeface="Times New Roman"/>
            </a:endParaRPr>
          </a:p>
          <a:p>
            <a:pPr marL="2088514" indent="-516255">
              <a:lnSpc>
                <a:spcPct val="100000"/>
              </a:lnSpc>
              <a:spcBef>
                <a:spcPts val="385"/>
              </a:spcBef>
              <a:buAutoNum type="arabicPeriod"/>
              <a:tabLst>
                <a:tab pos="2088514" algn="l"/>
                <a:tab pos="2089150" algn="l"/>
              </a:tabLst>
            </a:pPr>
            <a:r>
              <a:rPr sz="3200" spc="-5" dirty="0">
                <a:latin typeface="Times New Roman"/>
                <a:cs typeface="Times New Roman"/>
              </a:rPr>
              <a:t>Месторождения</a:t>
            </a:r>
            <a:r>
              <a:rPr sz="3200" spc="-7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выветривания</a:t>
            </a:r>
            <a:endParaRPr sz="3200">
              <a:latin typeface="Times New Roman"/>
              <a:cs typeface="Times New Roman"/>
            </a:endParaRPr>
          </a:p>
          <a:p>
            <a:pPr marL="3772535" indent="-515620">
              <a:lnSpc>
                <a:spcPct val="100000"/>
              </a:lnSpc>
              <a:spcBef>
                <a:spcPts val="390"/>
              </a:spcBef>
              <a:buAutoNum type="arabicPeriod"/>
              <a:tabLst>
                <a:tab pos="3772535" algn="l"/>
                <a:tab pos="3773170" algn="l"/>
              </a:tabLst>
            </a:pPr>
            <a:r>
              <a:rPr sz="3200" dirty="0">
                <a:latin typeface="Times New Roman"/>
                <a:cs typeface="Times New Roman"/>
              </a:rPr>
              <a:t>Россыпные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3372" y="3809"/>
            <a:ext cx="5396357" cy="685418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4158" y="239979"/>
            <a:ext cx="71812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5" dirty="0"/>
              <a:t>Скарновые</a:t>
            </a:r>
            <a:r>
              <a:rPr sz="4400" spc="-30" dirty="0"/>
              <a:t> месторождения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8739" y="1009904"/>
            <a:ext cx="8987790" cy="411607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620"/>
              </a:spcBef>
            </a:pPr>
            <a:r>
              <a:rPr sz="2200" spc="-10" dirty="0">
                <a:latin typeface="Times New Roman"/>
                <a:cs typeface="Times New Roman"/>
              </a:rPr>
              <a:t>Скарновые месторождения </a:t>
            </a:r>
            <a:r>
              <a:rPr sz="2200" spc="-15" dirty="0">
                <a:latin typeface="Times New Roman"/>
                <a:cs typeface="Times New Roman"/>
              </a:rPr>
              <a:t>золота отличаются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небольшими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масштабами.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На территории России они </a:t>
            </a:r>
            <a:r>
              <a:rPr sz="2200" dirty="0">
                <a:latin typeface="Times New Roman"/>
                <a:cs typeface="Times New Roman"/>
              </a:rPr>
              <a:t>известны </a:t>
            </a:r>
            <a:r>
              <a:rPr sz="2200" spc="-5" dirty="0">
                <a:latin typeface="Times New Roman"/>
                <a:cs typeface="Times New Roman"/>
              </a:rPr>
              <a:t>в Сибири </a:t>
            </a:r>
            <a:r>
              <a:rPr sz="2200" spc="-20" dirty="0">
                <a:latin typeface="Times New Roman"/>
                <a:cs typeface="Times New Roman"/>
              </a:rPr>
              <a:t>(Ольховское, </a:t>
            </a:r>
            <a:r>
              <a:rPr sz="2200" spc="-5" dirty="0">
                <a:latin typeface="Times New Roman"/>
                <a:cs typeface="Times New Roman"/>
              </a:rPr>
              <a:t>Чибижек), </a:t>
            </a:r>
            <a:r>
              <a:rPr sz="2200" spc="5" dirty="0">
                <a:latin typeface="Times New Roman"/>
                <a:cs typeface="Times New Roman"/>
              </a:rPr>
              <a:t>на 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Алтае, распространены </a:t>
            </a:r>
            <a:r>
              <a:rPr sz="2200" spc="-5" dirty="0">
                <a:latin typeface="Times New Roman"/>
                <a:cs typeface="Times New Roman"/>
              </a:rPr>
              <a:t>в </a:t>
            </a:r>
            <a:r>
              <a:rPr sz="2200" spc="-10" dirty="0">
                <a:latin typeface="Times New Roman"/>
                <a:cs typeface="Times New Roman"/>
              </a:rPr>
              <a:t>Канаде (Никел-Плейт), </a:t>
            </a:r>
            <a:r>
              <a:rPr sz="2200" spc="-5" dirty="0">
                <a:latin typeface="Times New Roman"/>
                <a:cs typeface="Times New Roman"/>
              </a:rPr>
              <a:t>США </a:t>
            </a:r>
            <a:r>
              <a:rPr sz="2200" spc="-25" dirty="0">
                <a:latin typeface="Times New Roman"/>
                <a:cs typeface="Times New Roman"/>
              </a:rPr>
              <a:t>(Кейбл, </a:t>
            </a:r>
            <a:r>
              <a:rPr sz="2200" spc="-15" dirty="0">
                <a:latin typeface="Times New Roman"/>
                <a:cs typeface="Times New Roman"/>
              </a:rPr>
              <a:t>Элекхорн), </a:t>
            </a:r>
            <a:r>
              <a:rPr sz="2200" spc="-10" dirty="0">
                <a:latin typeface="Times New Roman"/>
                <a:cs typeface="Times New Roman"/>
              </a:rPr>
              <a:t> Афганистане</a:t>
            </a:r>
            <a:r>
              <a:rPr sz="2200" spc="-5" dirty="0">
                <a:latin typeface="Times New Roman"/>
                <a:cs typeface="Times New Roman"/>
              </a:rPr>
              <a:t> (Заркашан),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Мексике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(Санта-Фе),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Китае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(Холдон,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Суаин). </a:t>
            </a:r>
            <a:r>
              <a:rPr sz="2200" spc="-10" dirty="0">
                <a:latin typeface="Times New Roman"/>
                <a:cs typeface="Times New Roman"/>
              </a:rPr>
              <a:t> Наиболее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крупными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являются</a:t>
            </a:r>
            <a:r>
              <a:rPr sz="2200" spc="-5" dirty="0">
                <a:latin typeface="Times New Roman"/>
                <a:cs typeface="Times New Roman"/>
              </a:rPr>
              <a:t> месторождения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Никел-Плейт</a:t>
            </a:r>
            <a:r>
              <a:rPr sz="2200" spc="-5" dirty="0">
                <a:latin typeface="Times New Roman"/>
                <a:cs typeface="Times New Roman"/>
              </a:rPr>
              <a:t> 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Холдон. 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Скарново-золоторудные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месторождения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залегают</a:t>
            </a:r>
            <a:r>
              <a:rPr sz="2200" b="1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в</a:t>
            </a:r>
            <a:r>
              <a:rPr sz="2200" b="1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терригенных</a:t>
            </a:r>
            <a:r>
              <a:rPr sz="2200" b="1" spc="-5" dirty="0">
                <a:latin typeface="Times New Roman"/>
                <a:cs typeface="Times New Roman"/>
              </a:rPr>
              <a:t> и </a:t>
            </a:r>
            <a:r>
              <a:rPr sz="2200" b="1" dirty="0">
                <a:latin typeface="Times New Roman"/>
                <a:cs typeface="Times New Roman"/>
              </a:rPr>
              <a:t> </a:t>
            </a:r>
            <a:r>
              <a:rPr sz="2200" b="1" spc="-15" dirty="0">
                <a:latin typeface="Times New Roman"/>
                <a:cs typeface="Times New Roman"/>
              </a:rPr>
              <a:t>вулканогенно-терригенных</a:t>
            </a:r>
            <a:r>
              <a:rPr sz="2200" b="1" spc="-10" dirty="0">
                <a:latin typeface="Times New Roman"/>
                <a:cs typeface="Times New Roman"/>
              </a:rPr>
              <a:t> </a:t>
            </a:r>
            <a:r>
              <a:rPr sz="2200" b="1" spc="-15" dirty="0">
                <a:latin typeface="Times New Roman"/>
                <a:cs typeface="Times New Roman"/>
              </a:rPr>
              <a:t>толщах</a:t>
            </a:r>
            <a:r>
              <a:rPr sz="2200" b="1" spc="-10" dirty="0">
                <a:latin typeface="Times New Roman"/>
                <a:cs typeface="Times New Roman"/>
              </a:rPr>
              <a:t> среди</a:t>
            </a:r>
            <a:r>
              <a:rPr sz="2200" b="1" spc="-5" dirty="0">
                <a:latin typeface="Times New Roman"/>
                <a:cs typeface="Times New Roman"/>
              </a:rPr>
              <a:t> </a:t>
            </a:r>
            <a:r>
              <a:rPr sz="2200" b="1" spc="-15" dirty="0">
                <a:latin typeface="Times New Roman"/>
                <a:cs typeface="Times New Roman"/>
              </a:rPr>
              <a:t>карбонатных</a:t>
            </a:r>
            <a:r>
              <a:rPr sz="2200" b="1" spc="-10" dirty="0">
                <a:latin typeface="Times New Roman"/>
                <a:cs typeface="Times New Roman"/>
              </a:rPr>
              <a:t> </a:t>
            </a:r>
            <a:r>
              <a:rPr sz="2200" b="1" spc="-20" dirty="0">
                <a:latin typeface="Times New Roman"/>
                <a:cs typeface="Times New Roman"/>
              </a:rPr>
              <a:t>горизонтов, </a:t>
            </a:r>
            <a:r>
              <a:rPr sz="2200" b="1" spc="-15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прорванных</a:t>
            </a:r>
            <a:r>
              <a:rPr sz="2200" b="1" spc="-5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поздне-</a:t>
            </a:r>
            <a:r>
              <a:rPr sz="2200" b="1" spc="-5" dirty="0">
                <a:latin typeface="Times New Roman"/>
                <a:cs typeface="Times New Roman"/>
              </a:rPr>
              <a:t> и</a:t>
            </a:r>
            <a:r>
              <a:rPr sz="2200" b="1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посторогенными</a:t>
            </a:r>
            <a:r>
              <a:rPr sz="2200" b="1" spc="-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малыми</a:t>
            </a:r>
            <a:r>
              <a:rPr sz="2200" b="1" spc="5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интрузиями</a:t>
            </a:r>
            <a:r>
              <a:rPr sz="2200" b="1" dirty="0">
                <a:latin typeface="Times New Roman"/>
                <a:cs typeface="Times New Roman"/>
              </a:rPr>
              <a:t> </a:t>
            </a:r>
            <a:r>
              <a:rPr sz="2200" b="1" spc="-25" dirty="0">
                <a:latin typeface="Times New Roman"/>
                <a:cs typeface="Times New Roman"/>
              </a:rPr>
              <a:t>от </a:t>
            </a:r>
            <a:r>
              <a:rPr sz="2200" b="1" spc="-20" dirty="0">
                <a:latin typeface="Times New Roman"/>
                <a:cs typeface="Times New Roman"/>
              </a:rPr>
              <a:t> </a:t>
            </a:r>
            <a:r>
              <a:rPr sz="2200" b="1" spc="-15" dirty="0">
                <a:latin typeface="Times New Roman"/>
                <a:cs typeface="Times New Roman"/>
              </a:rPr>
              <a:t>гранитного </a:t>
            </a:r>
            <a:r>
              <a:rPr sz="2200" b="1" dirty="0">
                <a:latin typeface="Times New Roman"/>
                <a:cs typeface="Times New Roman"/>
              </a:rPr>
              <a:t>до </a:t>
            </a:r>
            <a:r>
              <a:rPr sz="2200" b="1" spc="-15" dirty="0">
                <a:latin typeface="Times New Roman"/>
                <a:cs typeface="Times New Roman"/>
              </a:rPr>
              <a:t>габбро-диоритового </a:t>
            </a:r>
            <a:r>
              <a:rPr sz="2200" b="1" dirty="0">
                <a:latin typeface="Times New Roman"/>
                <a:cs typeface="Times New Roman"/>
              </a:rPr>
              <a:t>состава </a:t>
            </a:r>
            <a:r>
              <a:rPr sz="2200" spc="-5" dirty="0">
                <a:latin typeface="Times New Roman"/>
                <a:cs typeface="Times New Roman"/>
              </a:rPr>
              <a:t>. </a:t>
            </a:r>
            <a:r>
              <a:rPr sz="2200" spc="-10" dirty="0">
                <a:latin typeface="Times New Roman"/>
                <a:cs typeface="Times New Roman"/>
              </a:rPr>
              <a:t>Наиболее </a:t>
            </a:r>
            <a:r>
              <a:rPr sz="2200" spc="-15" dirty="0">
                <a:latin typeface="Times New Roman"/>
                <a:cs typeface="Times New Roman"/>
              </a:rPr>
              <a:t>благоприятными 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вмещающими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породами</a:t>
            </a:r>
            <a:r>
              <a:rPr sz="2200" spc="-10" dirty="0">
                <a:latin typeface="Times New Roman"/>
                <a:cs typeface="Times New Roman"/>
              </a:rPr>
              <a:t> являются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доломиты,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доломитизированные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известняки,</a:t>
            </a:r>
            <a:r>
              <a:rPr sz="2200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магнезиально-тальковые</a:t>
            </a:r>
            <a:r>
              <a:rPr sz="22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сланцы</a:t>
            </a:r>
            <a:r>
              <a:rPr sz="2200" spc="-5" dirty="0">
                <a:latin typeface="Times New Roman"/>
                <a:cs typeface="Times New Roman"/>
              </a:rPr>
              <a:t>.</a:t>
            </a:r>
            <a:r>
              <a:rPr sz="2200" dirty="0">
                <a:latin typeface="Times New Roman"/>
                <a:cs typeface="Times New Roman"/>
              </a:rPr>
              <a:t> Строение</a:t>
            </a:r>
            <a:r>
              <a:rPr sz="2200" spc="555" dirty="0">
                <a:latin typeface="Times New Roman"/>
                <a:cs typeface="Times New Roman"/>
              </a:rPr>
              <a:t> </a:t>
            </a:r>
            <a:r>
              <a:rPr sz="2200" spc="-35" dirty="0">
                <a:latin typeface="Times New Roman"/>
                <a:cs typeface="Times New Roman"/>
              </a:rPr>
              <a:t>рудного</a:t>
            </a:r>
            <a:r>
              <a:rPr sz="2200" spc="484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поля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часто определяют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разломы, </a:t>
            </a:r>
            <a:r>
              <a:rPr sz="2200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контролирующие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размещение </a:t>
            </a:r>
            <a:r>
              <a:rPr sz="2200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наложенного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на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скарны </a:t>
            </a:r>
            <a:r>
              <a:rPr sz="2200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золотого оруденения</a:t>
            </a:r>
            <a:r>
              <a:rPr sz="2200" spc="-20" dirty="0">
                <a:latin typeface="Times New Roman"/>
                <a:cs typeface="Times New Roman"/>
              </a:rPr>
              <a:t>. </a:t>
            </a:r>
            <a:r>
              <a:rPr sz="2200" spc="-10" dirty="0">
                <a:latin typeface="Times New Roman"/>
                <a:cs typeface="Times New Roman"/>
              </a:rPr>
              <a:t>Скарны </a:t>
            </a:r>
            <a:r>
              <a:rPr sz="2200" spc="-15" dirty="0">
                <a:latin typeface="Times New Roman"/>
                <a:cs typeface="Times New Roman"/>
              </a:rPr>
              <a:t>имеют </a:t>
            </a:r>
            <a:r>
              <a:rPr sz="2200" spc="-10" dirty="0">
                <a:latin typeface="Times New Roman"/>
                <a:cs typeface="Times New Roman"/>
              </a:rPr>
              <a:t>гранат-пироксеновый </a:t>
            </a:r>
            <a:r>
              <a:rPr sz="2200" spc="5" dirty="0">
                <a:latin typeface="Times New Roman"/>
                <a:cs typeface="Times New Roman"/>
              </a:rPr>
              <a:t>состав. 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железистых</a:t>
            </a:r>
            <a:r>
              <a:rPr sz="2200" dirty="0">
                <a:latin typeface="Times New Roman"/>
                <a:cs typeface="Times New Roman"/>
              </a:rPr>
              <a:t> разностях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скарнов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наблюдается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обильная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вкрапленность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оксидных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сульфидных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минералов,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том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числе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золотосодержащих.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2313" y="55245"/>
            <a:ext cx="582422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25" dirty="0"/>
              <a:t>Никел-Плейт</a:t>
            </a:r>
            <a:r>
              <a:rPr sz="4400" spc="-50" dirty="0"/>
              <a:t> (Канада)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8739" y="721563"/>
            <a:ext cx="8883015" cy="606107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5600" marR="5080" indent="-342900" algn="just">
              <a:lnSpc>
                <a:spcPct val="80000"/>
              </a:lnSpc>
              <a:spcBef>
                <a:spcPts val="62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200" spc="-10" dirty="0">
                <a:latin typeface="Times New Roman"/>
                <a:cs typeface="Times New Roman"/>
              </a:rPr>
              <a:t>Никел-Плейт (Канада, </a:t>
            </a:r>
            <a:r>
              <a:rPr sz="2200" spc="-5" dirty="0">
                <a:latin typeface="Times New Roman"/>
                <a:cs typeface="Times New Roman"/>
              </a:rPr>
              <a:t>провинция Британская </a:t>
            </a:r>
            <a:r>
              <a:rPr sz="2200" spc="-20" dirty="0">
                <a:latin typeface="Times New Roman"/>
                <a:cs typeface="Times New Roman"/>
              </a:rPr>
              <a:t>Колумбия) находится </a:t>
            </a:r>
            <a:r>
              <a:rPr sz="2200" spc="-10" dirty="0">
                <a:latin typeface="Times New Roman"/>
                <a:cs typeface="Times New Roman"/>
              </a:rPr>
              <a:t>на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пологом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(20°)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западном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крыле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антиклинали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толще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известняков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и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известковистых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аргиллитов </a:t>
            </a:r>
            <a:r>
              <a:rPr sz="2200" spc="-5" dirty="0">
                <a:latin typeface="Times New Roman"/>
                <a:cs typeface="Times New Roman"/>
              </a:rPr>
              <a:t>с </a:t>
            </a:r>
            <a:r>
              <a:rPr sz="2200" spc="-10" dirty="0">
                <a:latin typeface="Times New Roman"/>
                <a:cs typeface="Times New Roman"/>
              </a:rPr>
              <a:t>горизонтами </a:t>
            </a:r>
            <a:r>
              <a:rPr sz="2200" spc="-20" dirty="0">
                <a:latin typeface="Times New Roman"/>
                <a:cs typeface="Times New Roman"/>
              </a:rPr>
              <a:t>туфов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spc="-10" dirty="0">
                <a:latin typeface="Times New Roman"/>
                <a:cs typeface="Times New Roman"/>
              </a:rPr>
              <a:t>кварцитов. </a:t>
            </a:r>
            <a:r>
              <a:rPr sz="2200" spc="-40" dirty="0">
                <a:latin typeface="Times New Roman"/>
                <a:cs typeface="Times New Roman"/>
              </a:rPr>
              <a:t>Толща 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пересечена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пучком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разломов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северо-западного</a:t>
            </a:r>
            <a:r>
              <a:rPr sz="2200" spc="53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простирания</a:t>
            </a:r>
            <a:r>
              <a:rPr sz="2200" spc="55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падением</a:t>
            </a:r>
            <a:r>
              <a:rPr sz="2200" spc="-5" dirty="0">
                <a:latin typeface="Times New Roman"/>
                <a:cs typeface="Times New Roman"/>
              </a:rPr>
              <a:t> на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юго-запад.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Взбросовые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перемещения</a:t>
            </a:r>
            <a:r>
              <a:rPr sz="2200" spc="-5" dirty="0">
                <a:latin typeface="Times New Roman"/>
                <a:cs typeface="Times New Roman"/>
              </a:rPr>
              <a:t> по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ним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сопровождались</a:t>
            </a:r>
            <a:r>
              <a:rPr sz="2200" spc="-5" dirty="0">
                <a:latin typeface="Times New Roman"/>
                <a:cs typeface="Times New Roman"/>
              </a:rPr>
              <a:t> образованием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приразломных</a:t>
            </a:r>
            <a:r>
              <a:rPr sz="2200" spc="-5" dirty="0">
                <a:latin typeface="Times New Roman"/>
                <a:cs typeface="Times New Roman"/>
              </a:rPr>
              <a:t> складок.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spc="54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этом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сложном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тектоническом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узле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произошло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внедрение</a:t>
            </a:r>
            <a:r>
              <a:rPr sz="2200" dirty="0">
                <a:latin typeface="Times New Roman"/>
                <a:cs typeface="Times New Roman"/>
              </a:rPr>
              <a:t> серии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силлов 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габбро, габбро-диоритов,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авгитовых диоритов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spc="-10" dirty="0">
                <a:latin typeface="Times New Roman"/>
                <a:cs typeface="Times New Roman"/>
              </a:rPr>
              <a:t>образование </a:t>
            </a:r>
            <a:r>
              <a:rPr sz="2200" spc="-20" dirty="0">
                <a:latin typeface="Times New Roman"/>
                <a:cs typeface="Times New Roman"/>
              </a:rPr>
              <a:t>пологой 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скарновой </a:t>
            </a:r>
            <a:r>
              <a:rPr sz="2200" spc="-5" dirty="0">
                <a:latin typeface="Times New Roman"/>
                <a:cs typeface="Times New Roman"/>
              </a:rPr>
              <a:t>залежи. </a:t>
            </a:r>
            <a:r>
              <a:rPr sz="2200" dirty="0">
                <a:latin typeface="Times New Roman"/>
                <a:cs typeface="Times New Roman"/>
              </a:rPr>
              <a:t>Последняя постепенно </a:t>
            </a:r>
            <a:r>
              <a:rPr sz="2200" spc="-25" dirty="0">
                <a:latin typeface="Times New Roman"/>
                <a:cs typeface="Times New Roman"/>
              </a:rPr>
              <a:t>переходит </a:t>
            </a:r>
            <a:r>
              <a:rPr sz="2200" spc="-5" dirty="0">
                <a:latin typeface="Times New Roman"/>
                <a:cs typeface="Times New Roman"/>
              </a:rPr>
              <a:t>в </a:t>
            </a:r>
            <a:r>
              <a:rPr sz="2200" spc="-10" dirty="0">
                <a:latin typeface="Times New Roman"/>
                <a:cs typeface="Times New Roman"/>
              </a:rPr>
              <a:t>окварцованные, </a:t>
            </a:r>
            <a:r>
              <a:rPr sz="2200" spc="-5" dirty="0">
                <a:latin typeface="Times New Roman"/>
                <a:cs typeface="Times New Roman"/>
              </a:rPr>
              <a:t> а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затем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неизмененные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известняки.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скарнах</a:t>
            </a:r>
            <a:r>
              <a:rPr sz="2200" spc="-5" dirty="0">
                <a:latin typeface="Times New Roman"/>
                <a:cs typeface="Times New Roman"/>
              </a:rPr>
              <a:t> 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окварцованных </a:t>
            </a:r>
            <a:r>
              <a:rPr sz="2200" spc="-5" dirty="0">
                <a:latin typeface="Times New Roman"/>
                <a:cs typeface="Times New Roman"/>
              </a:rPr>
              <a:t> известняках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локализуются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три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группы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рудных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тел,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которые 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представлены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золотосодержащей</a:t>
            </a:r>
            <a:r>
              <a:rPr sz="2200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сульфидной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минерализацией</a:t>
            </a:r>
            <a:r>
              <a:rPr sz="2200" spc="-5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ct val="80000"/>
              </a:lnSpc>
              <a:spcBef>
                <a:spcPts val="53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200" spc="-25" dirty="0">
                <a:latin typeface="Times New Roman"/>
                <a:cs typeface="Times New Roman"/>
              </a:rPr>
              <a:t>Главное рудное </a:t>
            </a:r>
            <a:r>
              <a:rPr sz="2200" spc="-5" dirty="0">
                <a:latin typeface="Times New Roman"/>
                <a:cs typeface="Times New Roman"/>
              </a:rPr>
              <a:t>тело </a:t>
            </a:r>
            <a:r>
              <a:rPr sz="2200" dirty="0">
                <a:latin typeface="Times New Roman"/>
                <a:cs typeface="Times New Roman"/>
              </a:rPr>
              <a:t>(85% </a:t>
            </a:r>
            <a:r>
              <a:rPr sz="2200" spc="-10" dirty="0">
                <a:latin typeface="Times New Roman"/>
                <a:cs typeface="Times New Roman"/>
              </a:rPr>
              <a:t>запасов) </a:t>
            </a:r>
            <a:r>
              <a:rPr sz="2200" spc="-5" dirty="0">
                <a:latin typeface="Times New Roman"/>
                <a:cs typeface="Times New Roman"/>
              </a:rPr>
              <a:t>с </a:t>
            </a:r>
            <a:r>
              <a:rPr sz="2200" spc="-10" dirty="0">
                <a:latin typeface="Times New Roman"/>
                <a:cs typeface="Times New Roman"/>
              </a:rPr>
              <a:t>невысоким содержанием </a:t>
            </a:r>
            <a:r>
              <a:rPr sz="2200" spc="-15" dirty="0">
                <a:latin typeface="Times New Roman"/>
                <a:cs typeface="Times New Roman"/>
              </a:rPr>
              <a:t>золота </a:t>
            </a:r>
            <a:r>
              <a:rPr sz="2200" spc="-10" dirty="0">
                <a:latin typeface="Times New Roman"/>
                <a:cs typeface="Times New Roman"/>
              </a:rPr>
              <a:t> представляет</a:t>
            </a:r>
            <a:r>
              <a:rPr sz="2200" spc="-5" dirty="0">
                <a:latin typeface="Times New Roman"/>
                <a:cs typeface="Times New Roman"/>
              </a:rPr>
              <a:t> собой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пологую</a:t>
            </a:r>
            <a:r>
              <a:rPr sz="2200" spc="-5" dirty="0">
                <a:latin typeface="Times New Roman"/>
                <a:cs typeface="Times New Roman"/>
              </a:rPr>
              <a:t> линзообразную</a:t>
            </a:r>
            <a:r>
              <a:rPr sz="2200" dirty="0">
                <a:latin typeface="Times New Roman"/>
                <a:cs typeface="Times New Roman"/>
              </a:rPr>
              <a:t> залежь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запад-северо-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западного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простирания,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которая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разветвляется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на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флангах. 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Протяженность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залежи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плане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700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м,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по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падению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300</a:t>
            </a:r>
            <a:r>
              <a:rPr sz="2200" spc="55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</a:t>
            </a:r>
            <a:r>
              <a:rPr sz="2200" spc="54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при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мощности </a:t>
            </a:r>
            <a:r>
              <a:rPr sz="2200" spc="-10" dirty="0">
                <a:latin typeface="Times New Roman"/>
                <a:cs typeface="Times New Roman"/>
              </a:rPr>
              <a:t>35 </a:t>
            </a:r>
            <a:r>
              <a:rPr sz="2200" spc="-5" dirty="0">
                <a:latin typeface="Times New Roman"/>
                <a:cs typeface="Times New Roman"/>
              </a:rPr>
              <a:t>м. Встречается </a:t>
            </a:r>
            <a:r>
              <a:rPr sz="2200" spc="-30" dirty="0">
                <a:latin typeface="Times New Roman"/>
                <a:cs typeface="Times New Roman"/>
              </a:rPr>
              <a:t>несколько</a:t>
            </a:r>
            <a:r>
              <a:rPr sz="2200" spc="49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уплощенных </a:t>
            </a:r>
            <a:r>
              <a:rPr sz="2200" spc="-10" dirty="0">
                <a:latin typeface="Times New Roman"/>
                <a:cs typeface="Times New Roman"/>
              </a:rPr>
              <a:t>трубообразных </a:t>
            </a:r>
            <a:r>
              <a:rPr sz="2200" spc="-5" dirty="0">
                <a:latin typeface="Times New Roman"/>
                <a:cs typeface="Times New Roman"/>
              </a:rPr>
              <a:t> тел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сводах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приразломных</a:t>
            </a:r>
            <a:r>
              <a:rPr sz="2200" spc="-5" dirty="0">
                <a:latin typeface="Times New Roman"/>
                <a:cs typeface="Times New Roman"/>
              </a:rPr>
              <a:t> складок.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35" dirty="0">
                <a:latin typeface="Times New Roman"/>
                <a:cs typeface="Times New Roman"/>
              </a:rPr>
              <a:t>Руды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представлены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густой </a:t>
            </a:r>
            <a:r>
              <a:rPr sz="2200" spc="-5" dirty="0">
                <a:latin typeface="Times New Roman"/>
                <a:cs typeface="Times New Roman"/>
              </a:rPr>
              <a:t> вкрапленностью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(до</a:t>
            </a:r>
            <a:r>
              <a:rPr sz="2200" dirty="0">
                <a:latin typeface="Times New Roman"/>
                <a:cs typeface="Times New Roman"/>
              </a:rPr>
              <a:t> 50%)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сульфидов,</a:t>
            </a:r>
            <a:r>
              <a:rPr sz="2200" spc="-10" dirty="0">
                <a:latin typeface="Times New Roman"/>
                <a:cs typeface="Times New Roman"/>
              </a:rPr>
              <a:t> среди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которых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преобладает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арсенопирит, присутствуют </a:t>
            </a:r>
            <a:r>
              <a:rPr sz="2200" spc="-35" dirty="0">
                <a:latin typeface="Times New Roman"/>
                <a:cs typeface="Times New Roman"/>
              </a:rPr>
              <a:t>пирит, </a:t>
            </a:r>
            <a:r>
              <a:rPr sz="2200" spc="-20" dirty="0">
                <a:latin typeface="Times New Roman"/>
                <a:cs typeface="Times New Roman"/>
              </a:rPr>
              <a:t>сфалерит, </a:t>
            </a:r>
            <a:r>
              <a:rPr sz="2200" spc="-30" dirty="0">
                <a:latin typeface="Times New Roman"/>
                <a:cs typeface="Times New Roman"/>
              </a:rPr>
              <a:t>халькопирит. </a:t>
            </a:r>
            <a:r>
              <a:rPr sz="2200" spc="-10" dirty="0">
                <a:latin typeface="Times New Roman"/>
                <a:cs typeface="Times New Roman"/>
              </a:rPr>
              <a:t>Содержание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золота </a:t>
            </a:r>
            <a:r>
              <a:rPr sz="2200" dirty="0">
                <a:latin typeface="Times New Roman"/>
                <a:cs typeface="Times New Roman"/>
              </a:rPr>
              <a:t>13,5 </a:t>
            </a:r>
            <a:r>
              <a:rPr sz="2200" spc="-50" dirty="0">
                <a:latin typeface="Times New Roman"/>
                <a:cs typeface="Times New Roman"/>
              </a:rPr>
              <a:t>г/т. </a:t>
            </a:r>
            <a:r>
              <a:rPr sz="2200" spc="-10" dirty="0">
                <a:latin typeface="Times New Roman"/>
                <a:cs typeface="Times New Roman"/>
              </a:rPr>
              <a:t>При </a:t>
            </a:r>
            <a:r>
              <a:rPr sz="2200" spc="-15" dirty="0">
                <a:latin typeface="Times New Roman"/>
                <a:cs typeface="Times New Roman"/>
              </a:rPr>
              <a:t>эксплуатации </a:t>
            </a:r>
            <a:r>
              <a:rPr sz="2200" spc="-10" dirty="0">
                <a:latin typeface="Times New Roman"/>
                <a:cs typeface="Times New Roman"/>
              </a:rPr>
              <a:t>месторождения </a:t>
            </a:r>
            <a:r>
              <a:rPr sz="2200" spc="-5" dirty="0">
                <a:latin typeface="Times New Roman"/>
                <a:cs typeface="Times New Roman"/>
              </a:rPr>
              <a:t>было </a:t>
            </a:r>
            <a:r>
              <a:rPr sz="2200" spc="-10" dirty="0">
                <a:latin typeface="Times New Roman"/>
                <a:cs typeface="Times New Roman"/>
              </a:rPr>
              <a:t>извлечено </a:t>
            </a:r>
            <a:r>
              <a:rPr sz="2200" dirty="0">
                <a:latin typeface="Times New Roman"/>
                <a:cs typeface="Times New Roman"/>
              </a:rPr>
              <a:t>54 </a:t>
            </a:r>
            <a:r>
              <a:rPr sz="2200" spc="-5" dirty="0">
                <a:latin typeface="Times New Roman"/>
                <a:cs typeface="Times New Roman"/>
              </a:rPr>
              <a:t>т </a:t>
            </a:r>
            <a:r>
              <a:rPr sz="2200" dirty="0">
                <a:latin typeface="Times New Roman"/>
                <a:cs typeface="Times New Roman"/>
              </a:rPr>
              <a:t> металла.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51226" y="168986"/>
            <a:ext cx="34080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5" dirty="0"/>
              <a:t>Ни</a:t>
            </a:r>
            <a:r>
              <a:rPr sz="4400" spc="-40" dirty="0"/>
              <a:t>к</a:t>
            </a:r>
            <a:r>
              <a:rPr sz="4400" spc="-150" dirty="0"/>
              <a:t>е</a:t>
            </a:r>
            <a:r>
              <a:rPr sz="4400" spc="60" dirty="0"/>
              <a:t>л</a:t>
            </a:r>
            <a:r>
              <a:rPr sz="4400" spc="-5" dirty="0"/>
              <a:t>-</a:t>
            </a:r>
            <a:r>
              <a:rPr sz="4400" spc="10" dirty="0"/>
              <a:t>Плейт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145" y="908685"/>
            <a:ext cx="8682990" cy="403250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8739" y="5111622"/>
            <a:ext cx="854011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9690">
              <a:lnSpc>
                <a:spcPct val="100000"/>
              </a:lnSpc>
              <a:spcBef>
                <a:spcPts val="100"/>
              </a:spcBef>
            </a:pPr>
            <a:r>
              <a:rPr sz="1800" i="1" spc="-15" dirty="0">
                <a:latin typeface="Times New Roman"/>
                <a:cs typeface="Times New Roman"/>
              </a:rPr>
              <a:t>Разрез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месторождения </a:t>
            </a:r>
            <a:r>
              <a:rPr sz="1800" i="1" spc="-10" dirty="0">
                <a:latin typeface="Times New Roman"/>
                <a:cs typeface="Times New Roman"/>
              </a:rPr>
              <a:t>Никел-Плейт</a:t>
            </a:r>
            <a:r>
              <a:rPr sz="1800" i="1" spc="20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(по</a:t>
            </a:r>
            <a:r>
              <a:rPr sz="1800" i="1" spc="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А-</a:t>
            </a:r>
            <a:r>
              <a:rPr sz="1800" i="1" spc="-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А.</a:t>
            </a:r>
            <a:r>
              <a:rPr sz="1800" i="1" spc="-10" dirty="0">
                <a:latin typeface="Times New Roman"/>
                <a:cs typeface="Times New Roman"/>
              </a:rPr>
              <a:t> Барру)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1</a:t>
            </a:r>
            <a:r>
              <a:rPr sz="1800" i="1" spc="1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— </a:t>
            </a:r>
            <a:r>
              <a:rPr sz="1800" i="1" spc="-5" dirty="0">
                <a:latin typeface="Times New Roman"/>
                <a:cs typeface="Times New Roman"/>
              </a:rPr>
              <a:t>аргиллиты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с </a:t>
            </a:r>
            <a:r>
              <a:rPr sz="1800" i="1" spc="-5" dirty="0">
                <a:latin typeface="Times New Roman"/>
                <a:cs typeface="Times New Roman"/>
              </a:rPr>
              <a:t>подчиненными </a:t>
            </a:r>
            <a:r>
              <a:rPr sz="1800" i="1" spc="-434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туфами,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кварцитами</a:t>
            </a:r>
            <a:r>
              <a:rPr sz="1800" i="1" spc="1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и</a:t>
            </a:r>
            <a:r>
              <a:rPr sz="1800" i="1" spc="1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известняками;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2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—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известняки; </a:t>
            </a:r>
            <a:r>
              <a:rPr sz="1800" i="1" dirty="0">
                <a:latin typeface="Times New Roman"/>
                <a:cs typeface="Times New Roman"/>
              </a:rPr>
              <a:t>3 —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spc="-15" dirty="0">
                <a:latin typeface="Times New Roman"/>
                <a:cs typeface="Times New Roman"/>
              </a:rPr>
              <a:t>туфы</a:t>
            </a:r>
            <a:r>
              <a:rPr sz="1800" i="1" spc="1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и </a:t>
            </a:r>
            <a:r>
              <a:rPr sz="1800" i="1" spc="-15" dirty="0">
                <a:latin typeface="Times New Roman"/>
                <a:cs typeface="Times New Roman"/>
              </a:rPr>
              <a:t>туфобрекчии;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i="1" dirty="0">
                <a:latin typeface="Times New Roman"/>
                <a:cs typeface="Times New Roman"/>
              </a:rPr>
              <a:t>4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— </a:t>
            </a:r>
            <a:r>
              <a:rPr sz="1800" i="1" spc="-5" dirty="0">
                <a:latin typeface="Times New Roman"/>
                <a:cs typeface="Times New Roman"/>
              </a:rPr>
              <a:t>гранодиориты;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5</a:t>
            </a:r>
            <a:r>
              <a:rPr sz="1800" i="1" spc="-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— авгитовые</a:t>
            </a:r>
            <a:r>
              <a:rPr sz="1800" i="1" spc="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диориты; 6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—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габбро</a:t>
            </a:r>
            <a:r>
              <a:rPr sz="1800" i="1" spc="-1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и кварцевые </a:t>
            </a:r>
            <a:r>
              <a:rPr sz="1800" i="1" spc="-5" dirty="0">
                <a:latin typeface="Times New Roman"/>
                <a:cs typeface="Times New Roman"/>
              </a:rPr>
              <a:t>габбро;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i="1" dirty="0">
                <a:latin typeface="Times New Roman"/>
                <a:cs typeface="Times New Roman"/>
              </a:rPr>
              <a:t>7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— </a:t>
            </a:r>
            <a:r>
              <a:rPr sz="1800" i="1" spc="-15" dirty="0">
                <a:latin typeface="Times New Roman"/>
                <a:cs typeface="Times New Roman"/>
              </a:rPr>
              <a:t>разломы;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8</a:t>
            </a:r>
            <a:r>
              <a:rPr sz="1800" i="1" spc="1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—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второстепенные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разрывы;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9</a:t>
            </a:r>
            <a:r>
              <a:rPr sz="1800" i="1" spc="1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— </a:t>
            </a:r>
            <a:r>
              <a:rPr sz="1800" i="1" spc="-10" dirty="0">
                <a:latin typeface="Times New Roman"/>
                <a:cs typeface="Times New Roman"/>
              </a:rPr>
              <a:t>скарны;</a:t>
            </a:r>
            <a:r>
              <a:rPr sz="1800" i="1" dirty="0">
                <a:latin typeface="Times New Roman"/>
                <a:cs typeface="Times New Roman"/>
              </a:rPr>
              <a:t> 10 —</a:t>
            </a:r>
            <a:r>
              <a:rPr sz="1800" i="1" spc="-10" dirty="0">
                <a:latin typeface="Times New Roman"/>
                <a:cs typeface="Times New Roman"/>
              </a:rPr>
              <a:t> золоторудные</a:t>
            </a:r>
            <a:r>
              <a:rPr sz="1800" i="1" spc="-5" dirty="0">
                <a:latin typeface="Times New Roman"/>
                <a:cs typeface="Times New Roman"/>
              </a:rPr>
              <a:t> залежи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8042" y="482930"/>
            <a:ext cx="735075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5" dirty="0"/>
              <a:t>Ольховское </a:t>
            </a:r>
            <a:r>
              <a:rPr sz="4400" spc="-30" dirty="0"/>
              <a:t>месторождение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8739" y="1232153"/>
            <a:ext cx="8988425" cy="496506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585"/>
              </a:spcBef>
            </a:pPr>
            <a:r>
              <a:rPr sz="2000" spc="-20" dirty="0">
                <a:latin typeface="Times New Roman"/>
                <a:cs typeface="Times New Roman"/>
              </a:rPr>
              <a:t>Ольховское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месторождение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расположено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Сибири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(Восточный</a:t>
            </a:r>
            <a:r>
              <a:rPr sz="2000" dirty="0">
                <a:latin typeface="Times New Roman"/>
                <a:cs typeface="Times New Roman"/>
              </a:rPr>
              <a:t> Саян).</a:t>
            </a:r>
            <a:r>
              <a:rPr sz="2000" spc="50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Рудное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поле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сложено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известняками,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доломитами,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песчаниками,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глинистыми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сланцами</a:t>
            </a:r>
            <a:r>
              <a:rPr sz="2000" spc="-5" dirty="0">
                <a:latin typeface="Times New Roman"/>
                <a:cs typeface="Times New Roman"/>
              </a:rPr>
              <a:t>,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туффитами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нижнего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среднего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кембрия.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Породы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собраны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крупные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сжатые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складки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широтного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простирания.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Прорваны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гранитами,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плагиогранитами,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гранодиоритами,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габбро-диоритами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ордовикского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возраста,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которые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образуют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Ольховский</a:t>
            </a:r>
            <a:r>
              <a:rPr sz="2000" spc="-5" dirty="0">
                <a:latin typeface="Times New Roman"/>
                <a:cs typeface="Times New Roman"/>
              </a:rPr>
              <a:t> интрузивный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массив</a:t>
            </a:r>
            <a:r>
              <a:rPr sz="2000" dirty="0">
                <a:latin typeface="Times New Roman"/>
                <a:cs typeface="Times New Roman"/>
              </a:rPr>
              <a:t> и</a:t>
            </a:r>
            <a:r>
              <a:rPr sz="2000" spc="5" dirty="0">
                <a:latin typeface="Times New Roman"/>
                <a:cs typeface="Times New Roman"/>
              </a:rPr>
              <a:t> серию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даек.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Рудоносные</a:t>
            </a:r>
            <a:r>
              <a:rPr sz="2000" spc="-5" dirty="0">
                <a:latin typeface="Times New Roman"/>
                <a:cs typeface="Times New Roman"/>
              </a:rPr>
              <a:t> скарны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формировались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вдоль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северного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выступа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гранитного</a:t>
            </a:r>
            <a:r>
              <a:rPr sz="2000" spc="-5" dirty="0">
                <a:latin typeface="Times New Roman"/>
                <a:cs typeface="Times New Roman"/>
              </a:rPr>
              <a:t> массива</a:t>
            </a:r>
            <a:r>
              <a:rPr sz="2000" dirty="0">
                <a:latin typeface="Times New Roman"/>
                <a:cs typeface="Times New Roman"/>
              </a:rPr>
              <a:t> 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тектоническом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блоке,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ограниченном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разломами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запад-северо-западного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простирания.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зоне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контакта </a:t>
            </a:r>
            <a:r>
              <a:rPr sz="2000" spc="-25" dirty="0">
                <a:latin typeface="Times New Roman"/>
                <a:cs typeface="Times New Roman"/>
              </a:rPr>
              <a:t>золоторудные </a:t>
            </a:r>
            <a:r>
              <a:rPr sz="2000" dirty="0">
                <a:latin typeface="Times New Roman"/>
                <a:cs typeface="Times New Roman"/>
              </a:rPr>
              <a:t>тела </a:t>
            </a:r>
            <a:r>
              <a:rPr sz="2000" spc="-10" dirty="0">
                <a:latin typeface="Times New Roman"/>
                <a:cs typeface="Times New Roman"/>
              </a:rPr>
              <a:t>имеют форму </a:t>
            </a:r>
            <a:r>
              <a:rPr sz="2000" spc="-5" dirty="0">
                <a:latin typeface="Times New Roman"/>
                <a:cs typeface="Times New Roman"/>
              </a:rPr>
              <a:t>линз, </a:t>
            </a:r>
            <a:r>
              <a:rPr sz="2000" spc="-10" dirty="0">
                <a:latin typeface="Times New Roman"/>
                <a:cs typeface="Times New Roman"/>
              </a:rPr>
              <a:t>труб, столбообразных </a:t>
            </a:r>
            <a:r>
              <a:rPr sz="2000" spc="-5" dirty="0">
                <a:latin typeface="Times New Roman"/>
                <a:cs typeface="Times New Roman"/>
              </a:rPr>
              <a:t>залежей </a:t>
            </a:r>
            <a:r>
              <a:rPr sz="2000" dirty="0">
                <a:latin typeface="Times New Roman"/>
                <a:cs typeface="Times New Roman"/>
              </a:rPr>
              <a:t>с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апофизами </a:t>
            </a:r>
            <a:r>
              <a:rPr sz="2000" dirty="0">
                <a:latin typeface="Times New Roman"/>
                <a:cs typeface="Times New Roman"/>
              </a:rPr>
              <a:t>(в </a:t>
            </a:r>
            <a:r>
              <a:rPr sz="2000" spc="-5" dirty="0">
                <a:latin typeface="Times New Roman"/>
                <a:cs typeface="Times New Roman"/>
              </a:rPr>
              <a:t>скарнах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10" dirty="0">
                <a:latin typeface="Times New Roman"/>
                <a:cs typeface="Times New Roman"/>
              </a:rPr>
              <a:t>карбонатных </a:t>
            </a:r>
            <a:r>
              <a:rPr sz="2000" spc="-15" dirty="0">
                <a:latin typeface="Times New Roman"/>
                <a:cs typeface="Times New Roman"/>
              </a:rPr>
              <a:t>породах) </a:t>
            </a:r>
            <a:r>
              <a:rPr sz="2000" spc="-5" dirty="0">
                <a:latin typeface="Times New Roman"/>
                <a:cs typeface="Times New Roman"/>
              </a:rPr>
              <a:t>или </a:t>
            </a:r>
            <a:r>
              <a:rPr sz="2000" spc="-10" dirty="0">
                <a:latin typeface="Times New Roman"/>
                <a:cs typeface="Times New Roman"/>
              </a:rPr>
              <a:t>образуют </a:t>
            </a:r>
            <a:r>
              <a:rPr sz="2000" spc="-5" dirty="0">
                <a:latin typeface="Times New Roman"/>
                <a:cs typeface="Times New Roman"/>
              </a:rPr>
              <a:t>жилы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10" dirty="0">
                <a:latin typeface="Times New Roman"/>
                <a:cs typeface="Times New Roman"/>
              </a:rPr>
              <a:t>прожилки </a:t>
            </a:r>
            <a:r>
              <a:rPr sz="2000" dirty="0">
                <a:latin typeface="Times New Roman"/>
                <a:cs typeface="Times New Roman"/>
              </a:rPr>
              <a:t>(в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роговиках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гранитах).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Среди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сульфидных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5" dirty="0">
                <a:latin typeface="Times New Roman"/>
                <a:cs typeface="Times New Roman"/>
              </a:rPr>
              <a:t>руд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выделяются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пирротиновый,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пиритовый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и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кварц-сульфидный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типы</a:t>
            </a:r>
            <a:r>
              <a:rPr sz="2000" dirty="0">
                <a:latin typeface="Times New Roman"/>
                <a:cs typeface="Times New Roman"/>
              </a:rPr>
              <a:t>.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Стадии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минерализации: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пирротиновая,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кварц-пиритовая, золотополиметаллическая, </a:t>
            </a:r>
            <a:r>
              <a:rPr sz="2000" spc="-10" dirty="0">
                <a:latin typeface="Times New Roman"/>
                <a:cs typeface="Times New Roman"/>
              </a:rPr>
              <a:t>карбонатная. </a:t>
            </a:r>
            <a:r>
              <a:rPr sz="2000" spc="5" dirty="0">
                <a:latin typeface="Times New Roman"/>
                <a:cs typeface="Times New Roman"/>
              </a:rPr>
              <a:t>Вместе </a:t>
            </a:r>
            <a:r>
              <a:rPr sz="2000" dirty="0">
                <a:latin typeface="Times New Roman"/>
                <a:cs typeface="Times New Roman"/>
              </a:rPr>
              <a:t>с </a:t>
            </a:r>
            <a:r>
              <a:rPr sz="2000" spc="-5" dirty="0">
                <a:latin typeface="Times New Roman"/>
                <a:cs typeface="Times New Roman"/>
              </a:rPr>
              <a:t>самородным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золотом </a:t>
            </a:r>
            <a:r>
              <a:rPr sz="2000" spc="-5" dirty="0">
                <a:latin typeface="Times New Roman"/>
                <a:cs typeface="Times New Roman"/>
              </a:rPr>
              <a:t>выделялись </a:t>
            </a:r>
            <a:r>
              <a:rPr sz="2000" dirty="0">
                <a:latin typeface="Times New Roman"/>
                <a:cs typeface="Times New Roman"/>
              </a:rPr>
              <a:t>теллуриды </a:t>
            </a:r>
            <a:r>
              <a:rPr sz="2000" spc="-10" dirty="0">
                <a:latin typeface="Times New Roman"/>
                <a:cs typeface="Times New Roman"/>
              </a:rPr>
              <a:t>золота, </a:t>
            </a:r>
            <a:r>
              <a:rPr sz="2000" dirty="0">
                <a:latin typeface="Times New Roman"/>
                <a:cs typeface="Times New Roman"/>
              </a:rPr>
              <a:t>серебра и висмута. Жильные минералы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представлены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кварцем</a:t>
            </a:r>
            <a:r>
              <a:rPr sz="2000" dirty="0">
                <a:latin typeface="Times New Roman"/>
                <a:cs typeface="Times New Roman"/>
              </a:rPr>
              <a:t> 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карбонатами.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Кроме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золота</a:t>
            </a:r>
            <a:r>
              <a:rPr sz="2000" spc="-5" dirty="0">
                <a:latin typeface="Times New Roman"/>
                <a:cs typeface="Times New Roman"/>
              </a:rPr>
              <a:t> из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сульфидных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руд 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извлекалась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медь.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Золото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тонко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распылено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сульфидных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Times New Roman"/>
                <a:cs typeface="Times New Roman"/>
              </a:rPr>
              <a:t>рудах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жильных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минералах в </a:t>
            </a:r>
            <a:r>
              <a:rPr sz="2000" spc="-5" dirty="0">
                <a:latin typeface="Times New Roman"/>
                <a:cs typeface="Times New Roman"/>
              </a:rPr>
              <a:t>виде неправильных, </a:t>
            </a:r>
            <a:r>
              <a:rPr sz="2000" spc="-30" dirty="0">
                <a:latin typeface="Times New Roman"/>
                <a:cs typeface="Times New Roman"/>
              </a:rPr>
              <a:t>комковатых, </a:t>
            </a:r>
            <a:r>
              <a:rPr sz="2000" spc="-10" dirty="0">
                <a:latin typeface="Times New Roman"/>
                <a:cs typeface="Times New Roman"/>
              </a:rPr>
              <a:t>проволочных агрегатов размером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0,05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—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3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мм.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Околорудные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изменения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представлены</a:t>
            </a:r>
            <a:r>
              <a:rPr sz="2000" dirty="0">
                <a:latin typeface="Times New Roman"/>
                <a:cs typeface="Times New Roman"/>
              </a:rPr>
              <a:t> березитизацией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кислых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пород,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окварцеванием,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хлоритизацией,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серицитизацией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основных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пород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серпентинизацией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известняков.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4508" y="125983"/>
            <a:ext cx="734949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35" dirty="0"/>
              <a:t>Ольховское</a:t>
            </a:r>
            <a:r>
              <a:rPr sz="4400" spc="-55" dirty="0"/>
              <a:t> </a:t>
            </a:r>
            <a:r>
              <a:rPr sz="4400" spc="-30" dirty="0"/>
              <a:t>месторождение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8739" y="5626709"/>
            <a:ext cx="8811895" cy="1165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375"/>
              </a:lnSpc>
              <a:spcBef>
                <a:spcPts val="95"/>
              </a:spcBef>
            </a:pPr>
            <a:r>
              <a:rPr sz="2200" i="1" spc="-15" dirty="0">
                <a:latin typeface="Times New Roman"/>
                <a:cs typeface="Times New Roman"/>
              </a:rPr>
              <a:t>Схематический</a:t>
            </a:r>
            <a:r>
              <a:rPr sz="2200" i="1" spc="-10" dirty="0">
                <a:latin typeface="Times New Roman"/>
                <a:cs typeface="Times New Roman"/>
              </a:rPr>
              <a:t> разрез</a:t>
            </a:r>
            <a:r>
              <a:rPr sz="2200" i="1" spc="2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центральной</a:t>
            </a:r>
            <a:r>
              <a:rPr sz="2200" i="1" spc="-5" dirty="0">
                <a:latin typeface="Times New Roman"/>
                <a:cs typeface="Times New Roman"/>
              </a:rPr>
              <a:t> </a:t>
            </a:r>
            <a:r>
              <a:rPr sz="2200" i="1" spc="-10" dirty="0">
                <a:latin typeface="Times New Roman"/>
                <a:cs typeface="Times New Roman"/>
              </a:rPr>
              <a:t>части</a:t>
            </a:r>
            <a:r>
              <a:rPr sz="2200" i="1" spc="15" dirty="0">
                <a:latin typeface="Times New Roman"/>
                <a:cs typeface="Times New Roman"/>
              </a:rPr>
              <a:t> </a:t>
            </a:r>
            <a:r>
              <a:rPr sz="2200" i="1" spc="-20" dirty="0">
                <a:latin typeface="Times New Roman"/>
                <a:cs typeface="Times New Roman"/>
              </a:rPr>
              <a:t>Ольховского</a:t>
            </a:r>
            <a:r>
              <a:rPr sz="2200" i="1" spc="30" dirty="0">
                <a:latin typeface="Times New Roman"/>
                <a:cs typeface="Times New Roman"/>
              </a:rPr>
              <a:t> </a:t>
            </a:r>
            <a:r>
              <a:rPr sz="2200" i="1" spc="-10" dirty="0">
                <a:latin typeface="Times New Roman"/>
                <a:cs typeface="Times New Roman"/>
              </a:rPr>
              <a:t>месторождения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ts val="2115"/>
              </a:lnSpc>
            </a:pPr>
            <a:r>
              <a:rPr sz="2200" i="1" spc="-5" dirty="0">
                <a:latin typeface="Times New Roman"/>
                <a:cs typeface="Times New Roman"/>
              </a:rPr>
              <a:t>(по А.</a:t>
            </a:r>
            <a:r>
              <a:rPr sz="2200" i="1" spc="10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Хазагарову)</a:t>
            </a:r>
            <a:r>
              <a:rPr sz="2200" i="1" spc="10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1</a:t>
            </a:r>
            <a:r>
              <a:rPr sz="2200" i="1" spc="15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— граниты</a:t>
            </a:r>
            <a:r>
              <a:rPr sz="2200" i="1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и</a:t>
            </a:r>
            <a:r>
              <a:rPr sz="2200" i="1" spc="5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гранодиориты;</a:t>
            </a:r>
            <a:r>
              <a:rPr sz="2200" i="1" spc="-20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2</a:t>
            </a:r>
            <a:r>
              <a:rPr sz="2200" i="1" spc="15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—</a:t>
            </a:r>
            <a:r>
              <a:rPr sz="2200" i="1" spc="-10" dirty="0">
                <a:latin typeface="Times New Roman"/>
                <a:cs typeface="Times New Roman"/>
              </a:rPr>
              <a:t> известняки</a:t>
            </a:r>
            <a:r>
              <a:rPr sz="2200" i="1" spc="5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и</a:t>
            </a:r>
            <a:endParaRPr sz="2200">
              <a:latin typeface="Times New Roman"/>
              <a:cs typeface="Times New Roman"/>
            </a:endParaRPr>
          </a:p>
          <a:p>
            <a:pPr marL="12700" marR="5080">
              <a:lnSpc>
                <a:spcPts val="2110"/>
              </a:lnSpc>
              <a:spcBef>
                <a:spcPts val="250"/>
              </a:spcBef>
            </a:pPr>
            <a:r>
              <a:rPr sz="2200" i="1" spc="-20" dirty="0">
                <a:latin typeface="Times New Roman"/>
                <a:cs typeface="Times New Roman"/>
              </a:rPr>
              <a:t>доломиты;</a:t>
            </a:r>
            <a:r>
              <a:rPr sz="2200" i="1" spc="-15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3</a:t>
            </a:r>
            <a:r>
              <a:rPr sz="2200" i="1" spc="5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—</a:t>
            </a:r>
            <a:r>
              <a:rPr sz="2200" i="1" spc="10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роговики;</a:t>
            </a:r>
            <a:r>
              <a:rPr sz="2200" i="1" spc="-10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4</a:t>
            </a:r>
            <a:r>
              <a:rPr sz="2200" i="1" spc="10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—</a:t>
            </a:r>
            <a:r>
              <a:rPr sz="2200" i="1" spc="10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дайки;</a:t>
            </a:r>
            <a:r>
              <a:rPr sz="2200" i="1" spc="-20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5</a:t>
            </a:r>
            <a:r>
              <a:rPr sz="2200" i="1" spc="10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—</a:t>
            </a:r>
            <a:r>
              <a:rPr sz="2200" i="1" spc="10" dirty="0">
                <a:latin typeface="Times New Roman"/>
                <a:cs typeface="Times New Roman"/>
              </a:rPr>
              <a:t> </a:t>
            </a:r>
            <a:r>
              <a:rPr sz="2200" i="1" spc="-15" dirty="0">
                <a:latin typeface="Times New Roman"/>
                <a:cs typeface="Times New Roman"/>
              </a:rPr>
              <a:t>сульфидные</a:t>
            </a:r>
            <a:r>
              <a:rPr sz="2200" i="1" dirty="0">
                <a:latin typeface="Times New Roman"/>
                <a:cs typeface="Times New Roman"/>
              </a:rPr>
              <a:t> </a:t>
            </a:r>
            <a:r>
              <a:rPr sz="2200" i="1" spc="-10" dirty="0">
                <a:latin typeface="Times New Roman"/>
                <a:cs typeface="Times New Roman"/>
              </a:rPr>
              <a:t>рудные</a:t>
            </a:r>
            <a:r>
              <a:rPr sz="2200" i="1" spc="-15" dirty="0">
                <a:latin typeface="Times New Roman"/>
                <a:cs typeface="Times New Roman"/>
              </a:rPr>
              <a:t> тела;</a:t>
            </a:r>
            <a:r>
              <a:rPr sz="2200" i="1" spc="30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6</a:t>
            </a:r>
            <a:r>
              <a:rPr sz="2200" i="1" spc="20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— </a:t>
            </a:r>
            <a:r>
              <a:rPr sz="2200" i="1" dirty="0">
                <a:latin typeface="Times New Roman"/>
                <a:cs typeface="Times New Roman"/>
              </a:rPr>
              <a:t> окисленные</a:t>
            </a:r>
            <a:r>
              <a:rPr sz="2200" i="1" spc="-35" dirty="0">
                <a:latin typeface="Times New Roman"/>
                <a:cs typeface="Times New Roman"/>
              </a:rPr>
              <a:t> </a:t>
            </a:r>
            <a:r>
              <a:rPr sz="2200" i="1" spc="-10" dirty="0">
                <a:latin typeface="Times New Roman"/>
                <a:cs typeface="Times New Roman"/>
              </a:rPr>
              <a:t>руды;</a:t>
            </a:r>
            <a:r>
              <a:rPr sz="2200" i="1" spc="5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7</a:t>
            </a:r>
            <a:r>
              <a:rPr sz="2200" i="1" spc="20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— разрывные</a:t>
            </a:r>
            <a:r>
              <a:rPr sz="2200" i="1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нарушения; 8</a:t>
            </a:r>
            <a:r>
              <a:rPr sz="2200" i="1" spc="20" dirty="0">
                <a:latin typeface="Times New Roman"/>
                <a:cs typeface="Times New Roman"/>
              </a:rPr>
              <a:t> </a:t>
            </a:r>
            <a:r>
              <a:rPr sz="2200" i="1" spc="-5" dirty="0">
                <a:latin typeface="Times New Roman"/>
                <a:cs typeface="Times New Roman"/>
              </a:rPr>
              <a:t>—</a:t>
            </a:r>
            <a:r>
              <a:rPr sz="2200" i="1" spc="-10" dirty="0">
                <a:latin typeface="Times New Roman"/>
                <a:cs typeface="Times New Roman"/>
              </a:rPr>
              <a:t> </a:t>
            </a:r>
            <a:r>
              <a:rPr sz="2200" i="1" dirty="0">
                <a:latin typeface="Times New Roman"/>
                <a:cs typeface="Times New Roman"/>
              </a:rPr>
              <a:t>направление</a:t>
            </a:r>
            <a:r>
              <a:rPr sz="2200" i="1" spc="-15" dirty="0">
                <a:latin typeface="Times New Roman"/>
                <a:cs typeface="Times New Roman"/>
              </a:rPr>
              <a:t> </a:t>
            </a:r>
            <a:r>
              <a:rPr sz="2200" i="1" spc="-10" dirty="0">
                <a:latin typeface="Times New Roman"/>
                <a:cs typeface="Times New Roman"/>
              </a:rPr>
              <a:t>подвижек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6259" y="764705"/>
            <a:ext cx="7442708" cy="485063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4270" marR="5080" indent="-216027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Плутоногенные</a:t>
            </a:r>
            <a:r>
              <a:rPr spc="5" dirty="0"/>
              <a:t> </a:t>
            </a:r>
            <a:r>
              <a:rPr spc="-20" dirty="0"/>
              <a:t>гидротермальные </a:t>
            </a:r>
            <a:r>
              <a:rPr spc="-1045" dirty="0"/>
              <a:t> </a:t>
            </a:r>
            <a:r>
              <a:rPr spc="-35" dirty="0"/>
              <a:t>месторождения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439925"/>
            <a:ext cx="8987790" cy="47078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1600" spc="-10" dirty="0">
                <a:latin typeface="Times New Roman"/>
                <a:cs typeface="Times New Roman"/>
              </a:rPr>
              <a:t>Гидротермальные </a:t>
            </a:r>
            <a:r>
              <a:rPr sz="1600" spc="-20" dirty="0">
                <a:latin typeface="Times New Roman"/>
                <a:cs typeface="Times New Roman"/>
              </a:rPr>
              <a:t>золоторудные </a:t>
            </a:r>
            <a:r>
              <a:rPr sz="1600" spc="-5" dirty="0">
                <a:latin typeface="Times New Roman"/>
                <a:cs typeface="Times New Roman"/>
              </a:rPr>
              <a:t>месторождения </a:t>
            </a:r>
            <a:r>
              <a:rPr sz="1600" spc="-20" dirty="0">
                <a:latin typeface="Times New Roman"/>
                <a:cs typeface="Times New Roman"/>
              </a:rPr>
              <a:t>широко </a:t>
            </a:r>
            <a:r>
              <a:rPr sz="1600" dirty="0">
                <a:latin typeface="Times New Roman"/>
                <a:cs typeface="Times New Roman"/>
              </a:rPr>
              <a:t>распространены. </a:t>
            </a:r>
            <a:r>
              <a:rPr sz="1600" spc="-5" dirty="0">
                <a:latin typeface="Times New Roman"/>
                <a:cs typeface="Times New Roman"/>
              </a:rPr>
              <a:t>Большая часть из них </a:t>
            </a:r>
            <a:r>
              <a:rPr sz="1600" dirty="0">
                <a:latin typeface="Times New Roman"/>
                <a:cs typeface="Times New Roman"/>
              </a:rPr>
              <a:t> относится </a:t>
            </a:r>
            <a:r>
              <a:rPr sz="1600" spc="-5" dirty="0">
                <a:latin typeface="Times New Roman"/>
                <a:cs typeface="Times New Roman"/>
              </a:rPr>
              <a:t>к средним и мелким по </a:t>
            </a:r>
            <a:r>
              <a:rPr sz="1600" dirty="0">
                <a:latin typeface="Times New Roman"/>
                <a:cs typeface="Times New Roman"/>
              </a:rPr>
              <a:t>запасам, </a:t>
            </a:r>
            <a:r>
              <a:rPr sz="1600" spc="-30" dirty="0">
                <a:latin typeface="Times New Roman"/>
                <a:cs typeface="Times New Roman"/>
              </a:rPr>
              <a:t>хотя </a:t>
            </a:r>
            <a:r>
              <a:rPr sz="1600" spc="-5" dirty="0">
                <a:latin typeface="Times New Roman"/>
                <a:cs typeface="Times New Roman"/>
              </a:rPr>
              <a:t>встречаются и крупные </a:t>
            </a:r>
            <a:r>
              <a:rPr sz="1600" spc="-20" dirty="0">
                <a:latin typeface="Times New Roman"/>
                <a:cs typeface="Times New Roman"/>
              </a:rPr>
              <a:t>золоторудные </a:t>
            </a:r>
            <a:r>
              <a:rPr sz="1600" spc="-10" dirty="0">
                <a:latin typeface="Times New Roman"/>
                <a:cs typeface="Times New Roman"/>
              </a:rPr>
              <a:t>объекты. 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Наиболее</a:t>
            </a:r>
            <a:r>
              <a:rPr sz="1600" spc="-5" dirty="0">
                <a:latin typeface="Times New Roman"/>
                <a:cs typeface="Times New Roman"/>
              </a:rPr>
              <a:t> крупные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объекты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находятся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на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Северо-Востоке,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Якутии,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Забайкалье,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Восточном </a:t>
            </a:r>
            <a:r>
              <a:rPr sz="1600" spc="-5" dirty="0">
                <a:latin typeface="Times New Roman"/>
                <a:cs typeface="Times New Roman"/>
              </a:rPr>
              <a:t> Саяне,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Урале.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Известными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зарубежными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гидротермальными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месторождениями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запасами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от</a:t>
            </a:r>
            <a:endParaRPr sz="1600">
              <a:latin typeface="Times New Roman"/>
              <a:cs typeface="Times New Roman"/>
            </a:endParaRPr>
          </a:p>
          <a:p>
            <a:pPr marL="355600" marR="635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500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до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1200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т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золота</a:t>
            </a:r>
            <a:r>
              <a:rPr sz="1600" spc="-5" dirty="0">
                <a:latin typeface="Times New Roman"/>
                <a:cs typeface="Times New Roman"/>
              </a:rPr>
              <a:t> являются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Колар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(Индия),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Крипл-Крик,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Сильвертон,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Хоумстейк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(США),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Хемло,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Керкленд-Лайк</a:t>
            </a:r>
            <a:r>
              <a:rPr sz="1600" spc="-5" dirty="0">
                <a:latin typeface="Times New Roman"/>
                <a:cs typeface="Times New Roman"/>
              </a:rPr>
              <a:t> (Канада),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Бендиго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(Австралия).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К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весьма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крупным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относится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также 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месторождение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Мурунтау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 </a:t>
            </a:r>
            <a:r>
              <a:rPr sz="1600" spc="-20" dirty="0">
                <a:latin typeface="Times New Roman"/>
                <a:cs typeface="Times New Roman"/>
              </a:rPr>
              <a:t>Узбекистане.</a:t>
            </a:r>
            <a:endParaRPr sz="16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38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1600" spc="-5" dirty="0">
                <a:latin typeface="Times New Roman"/>
                <a:cs typeface="Times New Roman"/>
              </a:rPr>
              <a:t>Из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рассмотренных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геохимических</a:t>
            </a:r>
            <a:r>
              <a:rPr sz="1600" dirty="0">
                <a:latin typeface="Times New Roman"/>
                <a:cs typeface="Times New Roman"/>
              </a:rPr>
              <a:t> особенностей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золота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следует,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что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его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гидротермальные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месторождения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могут</a:t>
            </a:r>
            <a:r>
              <a:rPr sz="1600" dirty="0">
                <a:latin typeface="Times New Roman"/>
                <a:cs typeface="Times New Roman"/>
              </a:rPr>
              <a:t> быть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связаны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разнообразным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по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составу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магматизмом.</a:t>
            </a:r>
            <a:r>
              <a:rPr sz="1600" spc="-10" dirty="0">
                <a:latin typeface="Times New Roman"/>
                <a:cs typeface="Times New Roman"/>
              </a:rPr>
              <a:t> Наиболее 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многочисленной</a:t>
            </a:r>
            <a:r>
              <a:rPr sz="1600" spc="-5" dirty="0">
                <a:latin typeface="Times New Roman"/>
                <a:cs typeface="Times New Roman"/>
              </a:rPr>
              <a:t> является группа месторождений, имеющих парагенетическую связь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 малыми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интрузиями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(дайками,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штоками,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лакколитами)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кислого-среднего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состава</a:t>
            </a:r>
            <a:r>
              <a:rPr sz="1600" dirty="0">
                <a:latin typeface="Times New Roman"/>
                <a:cs typeface="Times New Roman"/>
              </a:rPr>
              <a:t>. </a:t>
            </a:r>
            <a:r>
              <a:rPr sz="1600" spc="-5" dirty="0">
                <a:latin typeface="Times New Roman"/>
                <a:cs typeface="Times New Roman"/>
              </a:rPr>
              <a:t>Они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формируются</a:t>
            </a:r>
            <a:r>
              <a:rPr sz="1600" dirty="0">
                <a:latin typeface="Times New Roman"/>
                <a:cs typeface="Times New Roman"/>
              </a:rPr>
              <a:t> на 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завершающих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стадиях</a:t>
            </a:r>
            <a:r>
              <a:rPr sz="16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развития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складчатых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поясов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или</a:t>
            </a:r>
            <a:r>
              <a:rPr sz="16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sz="16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этапах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тектоно-магматической 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активизации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древних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тектонических зон </a:t>
            </a:r>
            <a:r>
              <a:rPr sz="1600" dirty="0">
                <a:latin typeface="Times New Roman"/>
                <a:cs typeface="Times New Roman"/>
              </a:rPr>
              <a:t>земной </a:t>
            </a:r>
            <a:r>
              <a:rPr sz="1600" spc="-20" dirty="0">
                <a:latin typeface="Times New Roman"/>
                <a:cs typeface="Times New Roman"/>
              </a:rPr>
              <a:t>коры. </a:t>
            </a:r>
            <a:r>
              <a:rPr sz="1600" spc="-10" dirty="0">
                <a:latin typeface="Times New Roman"/>
                <a:cs typeface="Times New Roman"/>
              </a:rPr>
              <a:t>Часто </a:t>
            </a:r>
            <a:r>
              <a:rPr sz="1600" dirty="0">
                <a:latin typeface="Times New Roman"/>
                <a:cs typeface="Times New Roman"/>
              </a:rPr>
              <a:t>такие </a:t>
            </a:r>
            <a:r>
              <a:rPr sz="1600" spc="-5" dirty="0">
                <a:latin typeface="Times New Roman"/>
                <a:cs typeface="Times New Roman"/>
              </a:rPr>
              <a:t>месторождения </a:t>
            </a:r>
            <a:r>
              <a:rPr sz="1600" spc="-10" dirty="0">
                <a:latin typeface="Times New Roman"/>
                <a:cs typeface="Times New Roman"/>
              </a:rPr>
              <a:t>приурочены </a:t>
            </a:r>
            <a:r>
              <a:rPr sz="1600" spc="-5" dirty="0">
                <a:latin typeface="Times New Roman"/>
                <a:cs typeface="Times New Roman"/>
              </a:rPr>
              <a:t>к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очагово-купольным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структурам</a:t>
            </a:r>
            <a:r>
              <a:rPr sz="1600" spc="-5" dirty="0">
                <a:latin typeface="Times New Roman"/>
                <a:cs typeface="Times New Roman"/>
              </a:rPr>
              <a:t> с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магматизмом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от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габбро-диоритового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до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граносиенитового </a:t>
            </a:r>
            <a:r>
              <a:rPr sz="1600" dirty="0">
                <a:latin typeface="Times New Roman"/>
                <a:cs typeface="Times New Roman"/>
              </a:rPr>
              <a:t> состава,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что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характерно,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например,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для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Забайкальской</a:t>
            </a:r>
            <a:r>
              <a:rPr sz="1600" spc="-5" dirty="0">
                <a:latin typeface="Times New Roman"/>
                <a:cs typeface="Times New Roman"/>
              </a:rPr>
              <a:t> провинции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со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среднетемпературными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золото-сульфидными </a:t>
            </a:r>
            <a:r>
              <a:rPr sz="1600" spc="-5" dirty="0">
                <a:latin typeface="Times New Roman"/>
                <a:cs typeface="Times New Roman"/>
              </a:rPr>
              <a:t>месторождениями. По составу </a:t>
            </a:r>
            <a:r>
              <a:rPr sz="1600" spc="-45" dirty="0">
                <a:latin typeface="Times New Roman"/>
                <a:cs typeface="Times New Roman"/>
              </a:rPr>
              <a:t>руд </a:t>
            </a:r>
            <a:r>
              <a:rPr sz="1600" spc="-5" dirty="0">
                <a:latin typeface="Times New Roman"/>
                <a:cs typeface="Times New Roman"/>
              </a:rPr>
              <a:t>выделяются следующие </a:t>
            </a:r>
            <a:r>
              <a:rPr sz="1600" spc="-15" dirty="0">
                <a:latin typeface="Times New Roman"/>
                <a:cs typeface="Times New Roman"/>
              </a:rPr>
              <a:t>главные </a:t>
            </a:r>
            <a:r>
              <a:rPr sz="1600" spc="-20" dirty="0">
                <a:latin typeface="Times New Roman"/>
                <a:cs typeface="Times New Roman"/>
              </a:rPr>
              <a:t>рудные 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формации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золотых</a:t>
            </a:r>
            <a:r>
              <a:rPr sz="1600" spc="-5" dirty="0">
                <a:latin typeface="Times New Roman"/>
                <a:cs typeface="Times New Roman"/>
              </a:rPr>
              <a:t> месторождений: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золотокварцевая,</a:t>
            </a:r>
            <a:r>
              <a:rPr sz="1600" b="1" spc="-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золото-сульфидная</a:t>
            </a:r>
            <a:r>
              <a:rPr sz="1600" b="1" spc="-5" dirty="0">
                <a:latin typeface="Times New Roman"/>
                <a:cs typeface="Times New Roman"/>
              </a:rPr>
              <a:t> и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золото-кварц- </a:t>
            </a:r>
            <a:r>
              <a:rPr sz="1600" b="1" spc="-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сульфидная.</a:t>
            </a:r>
            <a:r>
              <a:rPr sz="1600" b="1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Процесс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гидротермального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рудообразования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отличается</a:t>
            </a:r>
            <a:r>
              <a:rPr sz="1600" dirty="0">
                <a:latin typeface="Times New Roman"/>
                <a:cs typeface="Times New Roman"/>
              </a:rPr>
              <a:t> многостадийностью; 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золотоносными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являются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обычно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средние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рудные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стадии.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08350" marR="5080" indent="-2681605">
              <a:lnSpc>
                <a:spcPct val="100000"/>
              </a:lnSpc>
              <a:spcBef>
                <a:spcPts val="100"/>
              </a:spcBef>
            </a:pPr>
            <a:r>
              <a:rPr sz="3200" spc="-50" dirty="0"/>
              <a:t>Дарасунское</a:t>
            </a:r>
            <a:r>
              <a:rPr sz="3200" spc="-10" dirty="0"/>
              <a:t> </a:t>
            </a:r>
            <a:r>
              <a:rPr sz="3200" spc="-25" dirty="0"/>
              <a:t>месторождение </a:t>
            </a:r>
            <a:r>
              <a:rPr sz="3200" spc="-20" dirty="0"/>
              <a:t>(Восточное </a:t>
            </a:r>
            <a:r>
              <a:rPr sz="3200" spc="-835" dirty="0"/>
              <a:t> </a:t>
            </a:r>
            <a:r>
              <a:rPr sz="3200" spc="-30" dirty="0"/>
              <a:t>Забайкалье)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8739" y="1239774"/>
            <a:ext cx="8989060" cy="507428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53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Золото-кварц-сульфидная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spc="-15" dirty="0">
                <a:latin typeface="Times New Roman"/>
                <a:cs typeface="Times New Roman"/>
              </a:rPr>
              <a:t>формация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430"/>
              </a:spcBef>
            </a:pPr>
            <a:r>
              <a:rPr sz="1800" spc="-20" dirty="0">
                <a:latin typeface="Times New Roman"/>
                <a:cs typeface="Times New Roman"/>
              </a:rPr>
              <a:t>Рудное </a:t>
            </a:r>
            <a:r>
              <a:rPr sz="1800" spc="-10" dirty="0">
                <a:latin typeface="Times New Roman"/>
                <a:cs typeface="Times New Roman"/>
              </a:rPr>
              <a:t>поле </a:t>
            </a:r>
            <a:r>
              <a:rPr sz="1800" spc="-15" dirty="0">
                <a:latin typeface="Times New Roman"/>
                <a:cs typeface="Times New Roman"/>
              </a:rPr>
              <a:t>включает </a:t>
            </a:r>
            <a:r>
              <a:rPr sz="1800" spc="5" dirty="0">
                <a:latin typeface="Times New Roman"/>
                <a:cs typeface="Times New Roman"/>
              </a:rPr>
              <a:t>три </a:t>
            </a:r>
            <a:r>
              <a:rPr sz="1800" spc="-5" dirty="0">
                <a:latin typeface="Times New Roman"/>
                <a:cs typeface="Times New Roman"/>
              </a:rPr>
              <a:t>месторождения </a:t>
            </a:r>
            <a:r>
              <a:rPr sz="1800" dirty="0">
                <a:latin typeface="Times New Roman"/>
                <a:cs typeface="Times New Roman"/>
              </a:rPr>
              <a:t>— </a:t>
            </a:r>
            <a:r>
              <a:rPr sz="1800" spc="-15" dirty="0">
                <a:latin typeface="Times New Roman"/>
                <a:cs typeface="Times New Roman"/>
              </a:rPr>
              <a:t>Дарасунское, Теремкинское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20" dirty="0">
                <a:latin typeface="Times New Roman"/>
                <a:cs typeface="Times New Roman"/>
              </a:rPr>
              <a:t>Талатуйское. 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Они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формировались</a:t>
            </a:r>
            <a:r>
              <a:rPr sz="1800" dirty="0">
                <a:latin typeface="Times New Roman"/>
                <a:cs typeface="Times New Roman"/>
              </a:rPr>
              <a:t> 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пределах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единой</a:t>
            </a:r>
            <a:r>
              <a:rPr sz="1800" spc="-5" dirty="0">
                <a:latin typeface="Times New Roman"/>
                <a:cs typeface="Times New Roman"/>
              </a:rPr>
              <a:t> крупной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очагово-купольной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структуры </a:t>
            </a:r>
            <a:r>
              <a:rPr sz="1800" spc="-5" dirty="0">
                <a:latin typeface="Times New Roman"/>
                <a:cs typeface="Times New Roman"/>
              </a:rPr>
              <a:t> длительного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развития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(палеозой</a:t>
            </a:r>
            <a:r>
              <a:rPr sz="1800" dirty="0">
                <a:latin typeface="Times New Roman"/>
                <a:cs typeface="Times New Roman"/>
              </a:rPr>
              <a:t> —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мезозой).</a:t>
            </a:r>
            <a:r>
              <a:rPr sz="1800" dirty="0">
                <a:latin typeface="Times New Roman"/>
                <a:cs typeface="Times New Roman"/>
              </a:rPr>
              <a:t> Центральную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часть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площади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занимают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породы</a:t>
            </a:r>
            <a:r>
              <a:rPr sz="1800" spc="-10" dirty="0">
                <a:latin typeface="Times New Roman"/>
                <a:cs typeface="Times New Roman"/>
              </a:rPr>
              <a:t> габбродиорит-амфиболитового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комплекса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(протерозой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ранний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палеозой),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которые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были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интенсивно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гранитизированы</a:t>
            </a:r>
            <a:r>
              <a:rPr sz="1800" dirty="0">
                <a:latin typeface="Times New Roman"/>
                <a:cs typeface="Times New Roman"/>
              </a:rPr>
              <a:t> 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палеозойское</a:t>
            </a:r>
            <a:r>
              <a:rPr sz="1800" spc="-5" dirty="0">
                <a:latin typeface="Times New Roman"/>
                <a:cs typeface="Times New Roman"/>
              </a:rPr>
              <a:t> время.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Массив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этих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пород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составляет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структурную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основу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очаговокупольной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постройки.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</a:t>
            </a:r>
            <a:r>
              <a:rPr sz="1800" spc="-5" dirty="0">
                <a:latin typeface="Times New Roman"/>
                <a:cs typeface="Times New Roman"/>
              </a:rPr>
              <a:t> периферии </a:t>
            </a:r>
            <a:r>
              <a:rPr sz="1800" dirty="0">
                <a:latin typeface="Times New Roman"/>
                <a:cs typeface="Times New Roman"/>
              </a:rPr>
              <a:t> распространены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диориты,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габбро-диориты,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гранодиориты,</a:t>
            </a:r>
            <a:r>
              <a:rPr sz="1800" dirty="0">
                <a:latin typeface="Times New Roman"/>
                <a:cs typeface="Times New Roman"/>
              </a:rPr>
              <a:t> граниты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аплиты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палеозойского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15" dirty="0">
                <a:latin typeface="Times New Roman"/>
                <a:cs typeface="Times New Roman"/>
              </a:rPr>
              <a:t>протерозойского </a:t>
            </a:r>
            <a:r>
              <a:rPr sz="1800" dirty="0">
                <a:latin typeface="Times New Roman"/>
                <a:cs typeface="Times New Roman"/>
              </a:rPr>
              <a:t>возраста. </a:t>
            </a:r>
            <a:r>
              <a:rPr sz="1800" spc="-5" dirty="0">
                <a:latin typeface="Times New Roman"/>
                <a:cs typeface="Times New Roman"/>
              </a:rPr>
              <a:t>Отдельные </a:t>
            </a:r>
            <a:r>
              <a:rPr sz="1800" spc="-10" dirty="0">
                <a:latin typeface="Times New Roman"/>
                <a:cs typeface="Times New Roman"/>
              </a:rPr>
              <a:t>массивы </a:t>
            </a:r>
            <a:r>
              <a:rPr sz="1800" spc="-15" dirty="0">
                <a:latin typeface="Times New Roman"/>
                <a:cs typeface="Times New Roman"/>
              </a:rPr>
              <a:t>сложены </a:t>
            </a:r>
            <a:r>
              <a:rPr sz="1800" spc="-10" dirty="0">
                <a:latin typeface="Times New Roman"/>
                <a:cs typeface="Times New Roman"/>
              </a:rPr>
              <a:t>породами </a:t>
            </a:r>
            <a:r>
              <a:rPr sz="1800" dirty="0">
                <a:latin typeface="Times New Roman"/>
                <a:cs typeface="Times New Roman"/>
              </a:rPr>
              <a:t>гранит-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сиенитового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гранит-гранодиоритовогокомплексов.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Обособленную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группу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составляют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средне-верхнеюрские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вулкано-плутонические</a:t>
            </a:r>
            <a:r>
              <a:rPr sz="1800" spc="-10" dirty="0">
                <a:latin typeface="Times New Roman"/>
                <a:cs typeface="Times New Roman"/>
              </a:rPr>
              <a:t> породы:</a:t>
            </a:r>
            <a:r>
              <a:rPr sz="1800" spc="-5" dirty="0">
                <a:latin typeface="Times New Roman"/>
                <a:cs typeface="Times New Roman"/>
              </a:rPr>
              <a:t> плагиогранит-порфиры,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гранит-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порфиры, </a:t>
            </a:r>
            <a:r>
              <a:rPr sz="1800" spc="-10" dirty="0">
                <a:latin typeface="Times New Roman"/>
                <a:cs typeface="Times New Roman"/>
              </a:rPr>
              <a:t>полевошпатовые </a:t>
            </a:r>
            <a:r>
              <a:rPr sz="1800" spc="-5" dirty="0">
                <a:latin typeface="Times New Roman"/>
                <a:cs typeface="Times New Roman"/>
              </a:rPr>
              <a:t>порфиры, трахириолиты, дациты, </a:t>
            </a:r>
            <a:r>
              <a:rPr sz="1800" dirty="0">
                <a:latin typeface="Times New Roman"/>
                <a:cs typeface="Times New Roman"/>
              </a:rPr>
              <a:t>андезиты, </a:t>
            </a:r>
            <a:r>
              <a:rPr sz="1800" spc="-10" dirty="0">
                <a:latin typeface="Times New Roman"/>
                <a:cs typeface="Times New Roman"/>
              </a:rPr>
              <a:t>их </a:t>
            </a:r>
            <a:r>
              <a:rPr sz="1800" spc="-5" dirty="0">
                <a:latin typeface="Times New Roman"/>
                <a:cs typeface="Times New Roman"/>
              </a:rPr>
              <a:t>кластолавы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брекчии. Породы этого </a:t>
            </a:r>
            <a:r>
              <a:rPr sz="1800" spc="-20" dirty="0">
                <a:latin typeface="Times New Roman"/>
                <a:cs typeface="Times New Roman"/>
              </a:rPr>
              <a:t>комплекса </a:t>
            </a:r>
            <a:r>
              <a:rPr sz="1800" dirty="0">
                <a:latin typeface="Times New Roman"/>
                <a:cs typeface="Times New Roman"/>
              </a:rPr>
              <a:t>распространены в </a:t>
            </a:r>
            <a:r>
              <a:rPr sz="1800" spc="-10" dirty="0">
                <a:latin typeface="Times New Roman"/>
                <a:cs typeface="Times New Roman"/>
              </a:rPr>
              <a:t>пределах всего </a:t>
            </a:r>
            <a:r>
              <a:rPr sz="1800" spc="-30" dirty="0">
                <a:latin typeface="Times New Roman"/>
                <a:cs typeface="Times New Roman"/>
              </a:rPr>
              <a:t>рудного </a:t>
            </a:r>
            <a:r>
              <a:rPr sz="1800" spc="-10" dirty="0">
                <a:latin typeface="Times New Roman"/>
                <a:cs typeface="Times New Roman"/>
              </a:rPr>
              <a:t>поля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10" dirty="0">
                <a:latin typeface="Times New Roman"/>
                <a:cs typeface="Times New Roman"/>
              </a:rPr>
              <a:t>виде </a:t>
            </a:r>
            <a:r>
              <a:rPr sz="1800" spc="-5" dirty="0">
                <a:latin typeface="Times New Roman"/>
                <a:cs typeface="Times New Roman"/>
              </a:rPr>
              <a:t> небольших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субвулканических,</a:t>
            </a:r>
            <a:r>
              <a:rPr sz="1800" spc="-10" dirty="0">
                <a:latin typeface="Times New Roman"/>
                <a:cs typeface="Times New Roman"/>
              </a:rPr>
              <a:t> экструзивных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дайковых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тел.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Ими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также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сложены 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сохранившиеся </a:t>
            </a:r>
            <a:r>
              <a:rPr sz="1800" spc="-15" dirty="0">
                <a:latin typeface="Times New Roman"/>
                <a:cs typeface="Times New Roman"/>
              </a:rPr>
              <a:t>от </a:t>
            </a:r>
            <a:r>
              <a:rPr sz="1800" spc="-5" dirty="0">
                <a:latin typeface="Times New Roman"/>
                <a:cs typeface="Times New Roman"/>
              </a:rPr>
              <a:t>эрозии </a:t>
            </a:r>
            <a:r>
              <a:rPr sz="1800" dirty="0">
                <a:latin typeface="Times New Roman"/>
                <a:cs typeface="Times New Roman"/>
              </a:rPr>
              <a:t>ж е р л о в ы е </a:t>
            </a:r>
            <a:r>
              <a:rPr sz="1800" spc="5" dirty="0">
                <a:latin typeface="Times New Roman"/>
                <a:cs typeface="Times New Roman"/>
              </a:rPr>
              <a:t>постройки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10" dirty="0">
                <a:latin typeface="Times New Roman"/>
                <a:cs typeface="Times New Roman"/>
              </a:rPr>
              <a:t>связанные </a:t>
            </a:r>
            <a:r>
              <a:rPr sz="1800" dirty="0">
                <a:latin typeface="Times New Roman"/>
                <a:cs typeface="Times New Roman"/>
              </a:rPr>
              <a:t>с </a:t>
            </a:r>
            <a:r>
              <a:rPr sz="1800" spc="-5" dirty="0">
                <a:latin typeface="Times New Roman"/>
                <a:cs typeface="Times New Roman"/>
              </a:rPr>
              <a:t>ними лавовые </a:t>
            </a:r>
            <a:r>
              <a:rPr sz="1800" spc="-10" dirty="0">
                <a:latin typeface="Times New Roman"/>
                <a:cs typeface="Times New Roman"/>
              </a:rPr>
              <a:t>поля </a:t>
            </a:r>
            <a:r>
              <a:rPr sz="1800" dirty="0">
                <a:latin typeface="Times New Roman"/>
                <a:cs typeface="Times New Roman"/>
              </a:rPr>
              <a:t>(на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севере и </a:t>
            </a:r>
            <a:r>
              <a:rPr sz="1800" spc="-5" dirty="0">
                <a:latin typeface="Times New Roman"/>
                <a:cs typeface="Times New Roman"/>
              </a:rPr>
              <a:t>северо-востоке площади).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35" dirty="0">
                <a:latin typeface="Times New Roman"/>
                <a:cs typeface="Times New Roman"/>
              </a:rPr>
              <a:t>рудном </a:t>
            </a:r>
            <a:r>
              <a:rPr sz="1800" spc="-10" dirty="0">
                <a:latin typeface="Times New Roman"/>
                <a:cs typeface="Times New Roman"/>
              </a:rPr>
              <a:t>поле </a:t>
            </a:r>
            <a:r>
              <a:rPr sz="1800" spc="-5" dirty="0">
                <a:latin typeface="Times New Roman"/>
                <a:cs typeface="Times New Roman"/>
              </a:rPr>
              <a:t>выделены локальные </a:t>
            </a:r>
            <a:r>
              <a:rPr sz="1800" spc="-20" dirty="0">
                <a:latin typeface="Times New Roman"/>
                <a:cs typeface="Times New Roman"/>
              </a:rPr>
              <a:t>вулканокупольные 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постройки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средне-верхнеюрского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возраста.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трем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из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них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приурочены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одноименные </a:t>
            </a:r>
            <a:r>
              <a:rPr sz="1800" spc="-5" dirty="0">
                <a:latin typeface="Times New Roman"/>
                <a:cs typeface="Times New Roman"/>
              </a:rPr>
              <a:t> месторождения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золота.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0298" y="0"/>
            <a:ext cx="69113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60" dirty="0"/>
              <a:t>Дарасунское</a:t>
            </a:r>
            <a:r>
              <a:rPr spc="15" dirty="0"/>
              <a:t> </a:t>
            </a:r>
            <a:r>
              <a:rPr spc="-35" dirty="0"/>
              <a:t>месторождение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378955" y="602107"/>
            <a:ext cx="2684780" cy="574167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60960">
              <a:lnSpc>
                <a:spcPct val="80000"/>
              </a:lnSpc>
              <a:spcBef>
                <a:spcPts val="459"/>
              </a:spcBef>
            </a:pPr>
            <a:r>
              <a:rPr sz="1500" i="1" spc="-15" dirty="0">
                <a:latin typeface="Times New Roman"/>
                <a:cs typeface="Times New Roman"/>
              </a:rPr>
              <a:t>Схематическая </a:t>
            </a:r>
            <a:r>
              <a:rPr sz="1500" i="1" spc="-10" dirty="0">
                <a:latin typeface="Times New Roman"/>
                <a:cs typeface="Times New Roman"/>
              </a:rPr>
              <a:t>геологическая 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карта Дарасунского </a:t>
            </a:r>
            <a:r>
              <a:rPr sz="1500" i="1" spc="-5" dirty="0">
                <a:latin typeface="Times New Roman"/>
                <a:cs typeface="Times New Roman"/>
              </a:rPr>
              <a:t>рудного </a:t>
            </a:r>
            <a:r>
              <a:rPr sz="1500" i="1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поля (по </a:t>
            </a:r>
            <a:r>
              <a:rPr sz="1500" i="1" dirty="0">
                <a:latin typeface="Times New Roman"/>
                <a:cs typeface="Times New Roman"/>
              </a:rPr>
              <a:t>Ж. </a:t>
            </a:r>
            <a:r>
              <a:rPr sz="1500" i="1" spc="-5" dirty="0">
                <a:latin typeface="Times New Roman"/>
                <a:cs typeface="Times New Roman"/>
              </a:rPr>
              <a:t>В. </a:t>
            </a:r>
            <a:r>
              <a:rPr sz="1500" i="1" spc="-20" dirty="0">
                <a:latin typeface="Times New Roman"/>
                <a:cs typeface="Times New Roman"/>
              </a:rPr>
              <a:t>Семинскому </a:t>
            </a:r>
            <a:r>
              <a:rPr sz="1500" i="1" dirty="0">
                <a:latin typeface="Times New Roman"/>
                <a:cs typeface="Times New Roman"/>
              </a:rPr>
              <a:t>и </a:t>
            </a:r>
            <a:r>
              <a:rPr sz="1500" i="1" spc="-5" dirty="0">
                <a:latin typeface="Times New Roman"/>
                <a:cs typeface="Times New Roman"/>
              </a:rPr>
              <a:t>С. </a:t>
            </a:r>
            <a:r>
              <a:rPr sz="1500" i="1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П. </a:t>
            </a:r>
            <a:r>
              <a:rPr sz="1500" i="1" spc="-15" dirty="0">
                <a:latin typeface="Times New Roman"/>
                <a:cs typeface="Times New Roman"/>
              </a:rPr>
              <a:t>Летунову) </a:t>
            </a:r>
            <a:r>
              <a:rPr sz="1500" i="1" dirty="0">
                <a:latin typeface="Times New Roman"/>
                <a:cs typeface="Times New Roman"/>
              </a:rPr>
              <a:t>1—3 — </a:t>
            </a:r>
            <a:r>
              <a:rPr sz="1500" i="1" spc="-10" dirty="0">
                <a:latin typeface="Times New Roman"/>
                <a:cs typeface="Times New Roman"/>
              </a:rPr>
              <a:t>средне- 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верхнеюрский 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вулканоплутонический 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500" i="1" spc="-20" dirty="0">
                <a:latin typeface="Times New Roman"/>
                <a:cs typeface="Times New Roman"/>
              </a:rPr>
              <a:t>комплекс: </a:t>
            </a:r>
            <a:r>
              <a:rPr sz="1500" i="1" dirty="0">
                <a:latin typeface="Times New Roman"/>
                <a:cs typeface="Times New Roman"/>
              </a:rPr>
              <a:t>1 —лавы и </a:t>
            </a:r>
            <a:r>
              <a:rPr sz="1500" i="1" spc="-15" dirty="0">
                <a:latin typeface="Times New Roman"/>
                <a:cs typeface="Times New Roman"/>
              </a:rPr>
              <a:t>туфы </a:t>
            </a:r>
            <a:r>
              <a:rPr sz="1500" i="1" spc="-10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риолитов, риодацитов, </a:t>
            </a:r>
            <a:r>
              <a:rPr sz="1500" i="1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андезито-дацитов, </a:t>
            </a:r>
            <a:r>
              <a:rPr sz="1500" i="1" dirty="0">
                <a:latin typeface="Times New Roman"/>
                <a:cs typeface="Times New Roman"/>
              </a:rPr>
              <a:t>2 — 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плагиогранит-порфиры, </a:t>
            </a:r>
            <a:r>
              <a:rPr sz="1500" i="1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гранит-порфиры, граносиенит- </a:t>
            </a:r>
            <a:r>
              <a:rPr sz="1500" i="1" spc="-360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порфиры, </a:t>
            </a:r>
            <a:r>
              <a:rPr sz="1500" i="1" dirty="0">
                <a:latin typeface="Times New Roman"/>
                <a:cs typeface="Times New Roman"/>
              </a:rPr>
              <a:t>3 — </a:t>
            </a:r>
            <a:r>
              <a:rPr sz="1500" i="1" spc="-5" dirty="0">
                <a:latin typeface="Times New Roman"/>
                <a:cs typeface="Times New Roman"/>
              </a:rPr>
              <a:t>дайки того </a:t>
            </a:r>
            <a:r>
              <a:rPr sz="1500" i="1" spc="-20" dirty="0">
                <a:latin typeface="Times New Roman"/>
                <a:cs typeface="Times New Roman"/>
              </a:rPr>
              <a:t>же </a:t>
            </a:r>
            <a:r>
              <a:rPr sz="1500" i="1" spc="-1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состава; </a:t>
            </a:r>
            <a:r>
              <a:rPr sz="1500" i="1" dirty="0">
                <a:latin typeface="Times New Roman"/>
                <a:cs typeface="Times New Roman"/>
              </a:rPr>
              <a:t>4,5 — 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пермотриасовый интрузивный 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500" i="1" spc="-20" dirty="0">
                <a:latin typeface="Times New Roman"/>
                <a:cs typeface="Times New Roman"/>
              </a:rPr>
              <a:t>комплекс: </a:t>
            </a:r>
            <a:r>
              <a:rPr sz="1500" i="1" dirty="0">
                <a:latin typeface="Times New Roman"/>
                <a:cs typeface="Times New Roman"/>
              </a:rPr>
              <a:t>4 — </a:t>
            </a:r>
            <a:r>
              <a:rPr sz="1500" i="1" spc="-5" dirty="0">
                <a:latin typeface="Times New Roman"/>
                <a:cs typeface="Times New Roman"/>
              </a:rPr>
              <a:t>граниты,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260"/>
              </a:lnSpc>
            </a:pPr>
            <a:r>
              <a:rPr sz="1500" i="1" spc="-5" dirty="0">
                <a:latin typeface="Times New Roman"/>
                <a:cs typeface="Times New Roman"/>
              </a:rPr>
              <a:t>гранодиориты,</a:t>
            </a:r>
            <a:r>
              <a:rPr sz="1500" i="1" spc="-55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граносиениты,</a:t>
            </a:r>
            <a:r>
              <a:rPr sz="1500" i="1" spc="-1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5</a:t>
            </a:r>
            <a:endParaRPr sz="1500">
              <a:latin typeface="Times New Roman"/>
              <a:cs typeface="Times New Roman"/>
            </a:endParaRPr>
          </a:p>
          <a:p>
            <a:pPr marL="228600" indent="-216535">
              <a:lnSpc>
                <a:spcPts val="1440"/>
              </a:lnSpc>
              <a:buChar char="—"/>
              <a:tabLst>
                <a:tab pos="229235" algn="l"/>
              </a:tabLst>
            </a:pPr>
            <a:r>
              <a:rPr sz="1500" i="1" spc="-5" dirty="0">
                <a:latin typeface="Times New Roman"/>
                <a:cs typeface="Times New Roman"/>
              </a:rPr>
              <a:t>диориты,</a:t>
            </a:r>
            <a:r>
              <a:rPr sz="1500" i="1" spc="-35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кварцевые</a:t>
            </a:r>
            <a:endParaRPr sz="1500">
              <a:latin typeface="Times New Roman"/>
              <a:cs typeface="Times New Roman"/>
            </a:endParaRPr>
          </a:p>
          <a:p>
            <a:pPr marL="12700" marR="203200">
              <a:lnSpc>
                <a:spcPts val="1440"/>
              </a:lnSpc>
              <a:spcBef>
                <a:spcPts val="165"/>
              </a:spcBef>
            </a:pPr>
            <a:r>
              <a:rPr sz="1500" i="1" spc="-5" dirty="0">
                <a:latin typeface="Times New Roman"/>
                <a:cs typeface="Times New Roman"/>
              </a:rPr>
              <a:t>диориты, гранодиориты; </a:t>
            </a:r>
            <a:r>
              <a:rPr sz="1500" i="1" dirty="0">
                <a:latin typeface="Times New Roman"/>
                <a:cs typeface="Times New Roman"/>
              </a:rPr>
              <a:t>6 — </a:t>
            </a:r>
            <a:r>
              <a:rPr sz="1500" i="1" spc="-360" dirty="0">
                <a:latin typeface="Times New Roman"/>
                <a:cs typeface="Times New Roman"/>
              </a:rPr>
              <a:t> </a:t>
            </a:r>
            <a:r>
              <a:rPr sz="1500" i="1" spc="-25" dirty="0">
                <a:latin typeface="Times New Roman"/>
                <a:cs typeface="Times New Roman"/>
              </a:rPr>
              <a:t>комплекс</a:t>
            </a:r>
            <a:r>
              <a:rPr sz="1500" i="1" spc="-15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палеозойских</a:t>
            </a:r>
            <a:endParaRPr sz="1500">
              <a:latin typeface="Times New Roman"/>
              <a:cs typeface="Times New Roman"/>
            </a:endParaRPr>
          </a:p>
          <a:p>
            <a:pPr marL="12700" marR="41275">
              <a:lnSpc>
                <a:spcPts val="1440"/>
              </a:lnSpc>
            </a:pPr>
            <a:r>
              <a:rPr sz="1500" i="1" spc="-5" dirty="0">
                <a:latin typeface="Times New Roman"/>
                <a:cs typeface="Times New Roman"/>
              </a:rPr>
              <a:t>диоритов; </a:t>
            </a:r>
            <a:r>
              <a:rPr sz="1500" i="1" dirty="0">
                <a:latin typeface="Times New Roman"/>
                <a:cs typeface="Times New Roman"/>
              </a:rPr>
              <a:t>7 — </a:t>
            </a:r>
            <a:r>
              <a:rPr sz="1500" i="1" spc="-25" dirty="0">
                <a:latin typeface="Times New Roman"/>
                <a:cs typeface="Times New Roman"/>
              </a:rPr>
              <a:t>комплекс </a:t>
            </a:r>
            <a:r>
              <a:rPr sz="1500" i="1" spc="-20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протерозойских</a:t>
            </a:r>
            <a:r>
              <a:rPr sz="1500" i="1" spc="-30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гранитоидов;</a:t>
            </a:r>
            <a:r>
              <a:rPr sz="1500" i="1" spc="-1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8</a:t>
            </a:r>
            <a:endParaRPr sz="1500">
              <a:latin typeface="Times New Roman"/>
              <a:cs typeface="Times New Roman"/>
            </a:endParaRPr>
          </a:p>
          <a:p>
            <a:pPr marL="228600" indent="-216535">
              <a:lnSpc>
                <a:spcPts val="1275"/>
              </a:lnSpc>
              <a:buChar char="—"/>
              <a:tabLst>
                <a:tab pos="229235" algn="l"/>
              </a:tabLst>
            </a:pPr>
            <a:r>
              <a:rPr sz="1500" i="1" spc="-5" dirty="0">
                <a:latin typeface="Times New Roman"/>
                <a:cs typeface="Times New Roman"/>
              </a:rPr>
              <a:t>протерозойский</a:t>
            </a:r>
            <a:r>
              <a:rPr sz="1500" i="1" spc="-65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базитовый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440"/>
              </a:lnSpc>
            </a:pPr>
            <a:r>
              <a:rPr sz="1500" i="1" spc="-25" dirty="0">
                <a:latin typeface="Times New Roman"/>
                <a:cs typeface="Times New Roman"/>
              </a:rPr>
              <a:t>комплекс</a:t>
            </a:r>
            <a:r>
              <a:rPr sz="1500" i="1" spc="-20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(габбро,</a:t>
            </a:r>
            <a:r>
              <a:rPr sz="1500" i="1" spc="-2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габбро-</a:t>
            </a:r>
            <a:endParaRPr sz="1500">
              <a:latin typeface="Times New Roman"/>
              <a:cs typeface="Times New Roman"/>
            </a:endParaRPr>
          </a:p>
          <a:p>
            <a:pPr marL="12700" marR="69215">
              <a:lnSpc>
                <a:spcPts val="1440"/>
              </a:lnSpc>
              <a:spcBef>
                <a:spcPts val="170"/>
              </a:spcBef>
            </a:pPr>
            <a:r>
              <a:rPr sz="1500" i="1" dirty="0">
                <a:latin typeface="Times New Roman"/>
                <a:cs typeface="Times New Roman"/>
              </a:rPr>
              <a:t>диабазы, </a:t>
            </a:r>
            <a:r>
              <a:rPr sz="1500" i="1" spc="-10" dirty="0">
                <a:latin typeface="Times New Roman"/>
                <a:cs typeface="Times New Roman"/>
              </a:rPr>
              <a:t>габбро-амфиболиты); </a:t>
            </a:r>
            <a:r>
              <a:rPr sz="1500" i="1" spc="-36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9 — </a:t>
            </a:r>
            <a:r>
              <a:rPr sz="1500" i="1" spc="-10" dirty="0">
                <a:latin typeface="Times New Roman"/>
                <a:cs typeface="Times New Roman"/>
              </a:rPr>
              <a:t>жерловины, </a:t>
            </a:r>
            <a:r>
              <a:rPr sz="1500" i="1" spc="-5" dirty="0">
                <a:latin typeface="Times New Roman"/>
                <a:cs typeface="Times New Roman"/>
              </a:rPr>
              <a:t>некки; </a:t>
            </a:r>
            <a:r>
              <a:rPr sz="1500" i="1" dirty="0">
                <a:latin typeface="Times New Roman"/>
                <a:cs typeface="Times New Roman"/>
              </a:rPr>
              <a:t>10 — 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разломы; </a:t>
            </a:r>
            <a:r>
              <a:rPr sz="1500" i="1" spc="-55" dirty="0">
                <a:latin typeface="Times New Roman"/>
                <a:cs typeface="Times New Roman"/>
              </a:rPr>
              <a:t>11 </a:t>
            </a:r>
            <a:r>
              <a:rPr sz="1500" i="1" dirty="0">
                <a:latin typeface="Times New Roman"/>
                <a:cs typeface="Times New Roman"/>
              </a:rPr>
              <a:t>— </a:t>
            </a:r>
            <a:r>
              <a:rPr sz="1500" i="1" spc="-5" dirty="0">
                <a:latin typeface="Times New Roman"/>
                <a:cs typeface="Times New Roman"/>
              </a:rPr>
              <a:t>рудные жилы </a:t>
            </a:r>
            <a:r>
              <a:rPr sz="1500" i="1" dirty="0">
                <a:latin typeface="Times New Roman"/>
                <a:cs typeface="Times New Roman"/>
              </a:rPr>
              <a:t>и 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зоны; </a:t>
            </a:r>
            <a:r>
              <a:rPr sz="1500" i="1" dirty="0">
                <a:latin typeface="Times New Roman"/>
                <a:cs typeface="Times New Roman"/>
              </a:rPr>
              <a:t>12 — </a:t>
            </a:r>
            <a:r>
              <a:rPr sz="1500" i="1" spc="-25" dirty="0">
                <a:latin typeface="Times New Roman"/>
                <a:cs typeface="Times New Roman"/>
              </a:rPr>
              <a:t>контуры </a:t>
            </a:r>
            <a:r>
              <a:rPr sz="1500" i="1" spc="-10" dirty="0">
                <a:latin typeface="Times New Roman"/>
                <a:cs typeface="Times New Roman"/>
              </a:rPr>
              <a:t>кольцевых 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500" i="1" spc="-15" dirty="0">
                <a:latin typeface="Times New Roman"/>
                <a:cs typeface="Times New Roman"/>
              </a:rPr>
              <a:t>вулканических</a:t>
            </a:r>
            <a:r>
              <a:rPr sz="1500" i="1" spc="-40" dirty="0">
                <a:latin typeface="Times New Roman"/>
                <a:cs typeface="Times New Roman"/>
              </a:rPr>
              <a:t> </a:t>
            </a:r>
            <a:r>
              <a:rPr sz="1500" i="1" spc="-20" dirty="0">
                <a:latin typeface="Times New Roman"/>
                <a:cs typeface="Times New Roman"/>
              </a:rPr>
              <a:t>структур.</a:t>
            </a:r>
            <a:endParaRPr sz="1500">
              <a:latin typeface="Times New Roman"/>
              <a:cs typeface="Times New Roman"/>
            </a:endParaRPr>
          </a:p>
          <a:p>
            <a:pPr marL="12700" marR="53975">
              <a:lnSpc>
                <a:spcPct val="80100"/>
              </a:lnSpc>
              <a:spcBef>
                <a:spcPts val="10"/>
              </a:spcBef>
            </a:pPr>
            <a:r>
              <a:rPr sz="1500" i="1" spc="-10" dirty="0">
                <a:latin typeface="Times New Roman"/>
                <a:cs typeface="Times New Roman"/>
              </a:rPr>
              <a:t>Месторождения </a:t>
            </a:r>
            <a:r>
              <a:rPr sz="1500" i="1" spc="-5" dirty="0">
                <a:latin typeface="Times New Roman"/>
                <a:cs typeface="Times New Roman"/>
              </a:rPr>
              <a:t>(цифры </a:t>
            </a:r>
            <a:r>
              <a:rPr sz="1500" i="1" dirty="0">
                <a:latin typeface="Times New Roman"/>
                <a:cs typeface="Times New Roman"/>
              </a:rPr>
              <a:t>в 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spc="-20" dirty="0">
                <a:latin typeface="Times New Roman"/>
                <a:cs typeface="Times New Roman"/>
              </a:rPr>
              <a:t>кружках): </a:t>
            </a:r>
            <a:r>
              <a:rPr sz="1500" i="1" dirty="0">
                <a:latin typeface="Times New Roman"/>
                <a:cs typeface="Times New Roman"/>
              </a:rPr>
              <a:t>1 </a:t>
            </a:r>
            <a:r>
              <a:rPr sz="1500" i="1" spc="-10" dirty="0">
                <a:latin typeface="Times New Roman"/>
                <a:cs typeface="Times New Roman"/>
              </a:rPr>
              <a:t>—Дарасунское, </a:t>
            </a:r>
            <a:r>
              <a:rPr sz="1500" i="1" dirty="0">
                <a:latin typeface="Times New Roman"/>
                <a:cs typeface="Times New Roman"/>
              </a:rPr>
              <a:t>2 — </a:t>
            </a:r>
            <a:r>
              <a:rPr sz="1500" i="1" spc="-360" dirty="0">
                <a:latin typeface="Times New Roman"/>
                <a:cs typeface="Times New Roman"/>
              </a:rPr>
              <a:t> </a:t>
            </a:r>
            <a:r>
              <a:rPr sz="1500" i="1" spc="-15" dirty="0">
                <a:latin typeface="Times New Roman"/>
                <a:cs typeface="Times New Roman"/>
              </a:rPr>
              <a:t>Теремкинское,</a:t>
            </a:r>
            <a:r>
              <a:rPr sz="1500" i="1" spc="-3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3</a:t>
            </a:r>
            <a:r>
              <a:rPr sz="1500" i="1" spc="-3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—</a:t>
            </a:r>
            <a:r>
              <a:rPr sz="1500" i="1" spc="-20" dirty="0">
                <a:latin typeface="Times New Roman"/>
                <a:cs typeface="Times New Roman"/>
              </a:rPr>
              <a:t> </a:t>
            </a:r>
            <a:r>
              <a:rPr sz="1500" i="1" spc="-15" dirty="0">
                <a:latin typeface="Times New Roman"/>
                <a:cs typeface="Times New Roman"/>
              </a:rPr>
              <a:t>Талатуйское</a:t>
            </a:r>
            <a:endParaRPr sz="15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15" y="775506"/>
            <a:ext cx="6047613" cy="6047613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1369822"/>
            <a:ext cx="8987790" cy="518922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620"/>
              </a:spcBef>
            </a:pPr>
            <a:r>
              <a:rPr sz="2200" spc="-20" dirty="0">
                <a:latin typeface="Times New Roman"/>
                <a:cs typeface="Times New Roman"/>
              </a:rPr>
              <a:t>Рудное </a:t>
            </a:r>
            <a:r>
              <a:rPr sz="2200" spc="-10" dirty="0">
                <a:latin typeface="Times New Roman"/>
                <a:cs typeface="Times New Roman"/>
              </a:rPr>
              <a:t>поле вытянуто </a:t>
            </a:r>
            <a:r>
              <a:rPr sz="2200" spc="-5" dirty="0">
                <a:latin typeface="Times New Roman"/>
                <a:cs typeface="Times New Roman"/>
              </a:rPr>
              <a:t>на северо-запад, </a:t>
            </a:r>
            <a:r>
              <a:rPr sz="2200" spc="-20" dirty="0">
                <a:latin typeface="Times New Roman"/>
                <a:cs typeface="Times New Roman"/>
              </a:rPr>
              <a:t>вдоль </a:t>
            </a:r>
            <a:r>
              <a:rPr sz="2200" spc="-10" dirty="0">
                <a:latin typeface="Times New Roman"/>
                <a:cs typeface="Times New Roman"/>
              </a:rPr>
              <a:t>регионального </a:t>
            </a:r>
            <a:r>
              <a:rPr sz="2200" spc="-20" dirty="0">
                <a:latin typeface="Times New Roman"/>
                <a:cs typeface="Times New Roman"/>
              </a:rPr>
              <a:t>Дарасунского 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разлома,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dirty="0">
                <a:latin typeface="Times New Roman"/>
                <a:cs typeface="Times New Roman"/>
              </a:rPr>
              <a:t>расширяется </a:t>
            </a:r>
            <a:r>
              <a:rPr sz="2200" spc="-5" dirty="0">
                <a:latin typeface="Times New Roman"/>
                <a:cs typeface="Times New Roman"/>
              </a:rPr>
              <a:t>в узле пересечения </a:t>
            </a:r>
            <a:r>
              <a:rPr sz="2200" spc="-25" dirty="0">
                <a:latin typeface="Times New Roman"/>
                <a:cs typeface="Times New Roman"/>
              </a:rPr>
              <a:t>его </a:t>
            </a:r>
            <a:r>
              <a:rPr sz="2200" spc="-5" dirty="0">
                <a:latin typeface="Times New Roman"/>
                <a:cs typeface="Times New Roman"/>
              </a:rPr>
              <a:t>с </a:t>
            </a:r>
            <a:r>
              <a:rPr sz="2200" spc="-20" dirty="0">
                <a:latin typeface="Times New Roman"/>
                <a:cs typeface="Times New Roman"/>
              </a:rPr>
              <a:t>Жарча-Восходнинской 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зоной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разломов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северо-восточного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простирания.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Дарасунское </a:t>
            </a:r>
            <a:r>
              <a:rPr sz="2200" spc="-10" dirty="0">
                <a:latin typeface="Times New Roman"/>
                <a:cs typeface="Times New Roman"/>
              </a:rPr>
              <a:t> месторождение </a:t>
            </a:r>
            <a:r>
              <a:rPr sz="2200" spc="-15" dirty="0">
                <a:latin typeface="Times New Roman"/>
                <a:cs typeface="Times New Roman"/>
              </a:rPr>
              <a:t>расположено </a:t>
            </a:r>
            <a:r>
              <a:rPr sz="2200" spc="-5" dirty="0">
                <a:latin typeface="Times New Roman"/>
                <a:cs typeface="Times New Roman"/>
              </a:rPr>
              <a:t>в </a:t>
            </a:r>
            <a:r>
              <a:rPr sz="2200" spc="-15" dirty="0">
                <a:latin typeface="Times New Roman"/>
                <a:cs typeface="Times New Roman"/>
              </a:rPr>
              <a:t>юго-восточной </a:t>
            </a:r>
            <a:r>
              <a:rPr sz="2200" spc="-5" dirty="0">
                <a:latin typeface="Times New Roman"/>
                <a:cs typeface="Times New Roman"/>
              </a:rPr>
              <a:t>части площади, в </a:t>
            </a:r>
            <a:r>
              <a:rPr sz="2200" spc="-10" dirty="0">
                <a:latin typeface="Times New Roman"/>
                <a:cs typeface="Times New Roman"/>
              </a:rPr>
              <a:t>пределах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одноименной </a:t>
            </a:r>
            <a:r>
              <a:rPr sz="2200" spc="-20" dirty="0">
                <a:latin typeface="Times New Roman"/>
                <a:cs typeface="Times New Roman"/>
              </a:rPr>
              <a:t>вулканокупольной </a:t>
            </a:r>
            <a:r>
              <a:rPr sz="2200" spc="-25" dirty="0">
                <a:latin typeface="Times New Roman"/>
                <a:cs typeface="Times New Roman"/>
              </a:rPr>
              <a:t>кольцевой </a:t>
            </a:r>
            <a:r>
              <a:rPr sz="2200" spc="5" dirty="0">
                <a:latin typeface="Times New Roman"/>
                <a:cs typeface="Times New Roman"/>
              </a:rPr>
              <a:t>постройки </a:t>
            </a:r>
            <a:r>
              <a:rPr sz="2200" spc="-30" dirty="0">
                <a:latin typeface="Times New Roman"/>
                <a:cs typeface="Times New Roman"/>
              </a:rPr>
              <a:t>юрского </a:t>
            </a:r>
            <a:r>
              <a:rPr sz="2200" dirty="0">
                <a:latin typeface="Times New Roman"/>
                <a:cs typeface="Times New Roman"/>
              </a:rPr>
              <a:t>возраста. 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Центром </a:t>
            </a:r>
            <a:r>
              <a:rPr sz="2200" spc="-5" dirty="0">
                <a:latin typeface="Times New Roman"/>
                <a:cs typeface="Times New Roman"/>
              </a:rPr>
              <a:t>ее является </a:t>
            </a:r>
            <a:r>
              <a:rPr sz="2200" spc="-20" dirty="0">
                <a:latin typeface="Times New Roman"/>
                <a:cs typeface="Times New Roman"/>
              </a:rPr>
              <a:t>субвулканическая </a:t>
            </a:r>
            <a:r>
              <a:rPr sz="2200" spc="-5" dirty="0">
                <a:latin typeface="Times New Roman"/>
                <a:cs typeface="Times New Roman"/>
              </a:rPr>
              <a:t>интрузия плагиогранит-порфиров,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имеющая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дайкообразные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апофизы,</a:t>
            </a:r>
            <a:r>
              <a:rPr sz="2200" spc="-5" dirty="0">
                <a:latin typeface="Times New Roman"/>
                <a:cs typeface="Times New Roman"/>
              </a:rPr>
              <a:t> вытянутые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вдоль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разломов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северо-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западной</a:t>
            </a:r>
            <a:r>
              <a:rPr sz="2200" spc="-5" dirty="0">
                <a:latin typeface="Times New Roman"/>
                <a:cs typeface="Times New Roman"/>
              </a:rPr>
              <a:t> ориентировки.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Общая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купольная</a:t>
            </a:r>
            <a:r>
              <a:rPr sz="2200" spc="-10" dirty="0">
                <a:latin typeface="Times New Roman"/>
                <a:cs typeface="Times New Roman"/>
              </a:rPr>
              <a:t> структура</a:t>
            </a:r>
            <a:r>
              <a:rPr sz="2200" spc="-5" dirty="0">
                <a:latin typeface="Times New Roman"/>
                <a:cs typeface="Times New Roman"/>
              </a:rPr>
              <a:t> осложнена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локальными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постройками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дайковыми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изометричными</a:t>
            </a:r>
            <a:r>
              <a:rPr sz="2200" spc="-5" dirty="0">
                <a:latin typeface="Times New Roman"/>
                <a:cs typeface="Times New Roman"/>
              </a:rPr>
              <a:t> телами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эксплозивных </a:t>
            </a:r>
            <a:r>
              <a:rPr sz="2200" spc="-15" dirty="0">
                <a:latin typeface="Times New Roman"/>
                <a:cs typeface="Times New Roman"/>
              </a:rPr>
              <a:t>брекчий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dirty="0">
                <a:latin typeface="Times New Roman"/>
                <a:cs typeface="Times New Roman"/>
              </a:rPr>
              <a:t>разбита </a:t>
            </a:r>
            <a:r>
              <a:rPr sz="2200" spc="-10" dirty="0">
                <a:latin typeface="Times New Roman"/>
                <a:cs typeface="Times New Roman"/>
              </a:rPr>
              <a:t>разломами. </a:t>
            </a:r>
            <a:r>
              <a:rPr sz="2200" spc="-5" dirty="0">
                <a:latin typeface="Times New Roman"/>
                <a:cs typeface="Times New Roman"/>
              </a:rPr>
              <a:t>На площади </a:t>
            </a:r>
            <a:r>
              <a:rPr sz="2200" dirty="0">
                <a:latin typeface="Times New Roman"/>
                <a:cs typeface="Times New Roman"/>
              </a:rPr>
              <a:t>5x3 </a:t>
            </a:r>
            <a:r>
              <a:rPr sz="2200" spc="-5" dirty="0">
                <a:latin typeface="Times New Roman"/>
                <a:cs typeface="Times New Roman"/>
              </a:rPr>
              <a:t>км </a:t>
            </a:r>
            <a:r>
              <a:rPr sz="2200" dirty="0">
                <a:latin typeface="Times New Roman"/>
                <a:cs typeface="Times New Roman"/>
              </a:rPr>
              <a:t>здесь 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выявлено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более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250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кварц-сульфидных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жил.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Наиболее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протяженными </a:t>
            </a:r>
            <a:r>
              <a:rPr sz="2200" spc="-10" dirty="0">
                <a:latin typeface="Times New Roman"/>
                <a:cs typeface="Times New Roman"/>
              </a:rPr>
              <a:t> являются</a:t>
            </a:r>
            <a:r>
              <a:rPr sz="2200" spc="-5" dirty="0">
                <a:latin typeface="Times New Roman"/>
                <a:cs typeface="Times New Roman"/>
              </a:rPr>
              <a:t> радиальные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секущие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жилы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северо-восточного</a:t>
            </a:r>
            <a:r>
              <a:rPr sz="2200" spc="-5" dirty="0">
                <a:latin typeface="Times New Roman"/>
                <a:cs typeface="Times New Roman"/>
              </a:rPr>
              <a:t> (Ново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-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Кузнецовская,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Главная,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Свинцовая)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северо-западного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простирания. 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Другая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группа</a:t>
            </a:r>
            <a:r>
              <a:rPr sz="2200" spc="-5" dirty="0">
                <a:latin typeface="Times New Roman"/>
                <a:cs typeface="Times New Roman"/>
              </a:rPr>
              <a:t> жил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формировалась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концентрических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или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конических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разломах.</a:t>
            </a:r>
            <a:r>
              <a:rPr sz="2200" spc="-5" dirty="0">
                <a:latin typeface="Times New Roman"/>
                <a:cs typeface="Times New Roman"/>
              </a:rPr>
              <a:t> Жилы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характеризуются</a:t>
            </a:r>
            <a:r>
              <a:rPr sz="2200" spc="-5" dirty="0">
                <a:latin typeface="Times New Roman"/>
                <a:cs typeface="Times New Roman"/>
              </a:rPr>
              <a:t> наличием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пережимов</a:t>
            </a:r>
            <a:r>
              <a:rPr sz="2200" spc="-5" dirty="0">
                <a:latin typeface="Times New Roman"/>
                <a:cs typeface="Times New Roman"/>
              </a:rPr>
              <a:t> 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состоят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из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системы </a:t>
            </a:r>
            <a:r>
              <a:rPr sz="2200" spc="-10" dirty="0">
                <a:latin typeface="Times New Roman"/>
                <a:cs typeface="Times New Roman"/>
              </a:rPr>
              <a:t>соединяющихся линз. Часто </a:t>
            </a:r>
            <a:r>
              <a:rPr sz="2200" spc="-5" dirty="0">
                <a:latin typeface="Times New Roman"/>
                <a:cs typeface="Times New Roman"/>
              </a:rPr>
              <a:t>они пересекаются и изгибаются по </a:t>
            </a:r>
            <a:r>
              <a:rPr sz="2200" dirty="0">
                <a:latin typeface="Times New Roman"/>
                <a:cs typeface="Times New Roman"/>
              </a:rPr>
              <a:t> простиранию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падению.</a:t>
            </a:r>
            <a:r>
              <a:rPr sz="2200" spc="-5" dirty="0">
                <a:latin typeface="Times New Roman"/>
                <a:cs typeface="Times New Roman"/>
              </a:rPr>
              <a:t> Внутреннее</a:t>
            </a:r>
            <a:r>
              <a:rPr sz="2200" dirty="0">
                <a:latin typeface="Times New Roman"/>
                <a:cs typeface="Times New Roman"/>
              </a:rPr>
              <a:t> строение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жил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характеризуется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концентрацией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золота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пределах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рудных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столбов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гнезд,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которые 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вытянуты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по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простиранию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жил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вблизи</a:t>
            </a:r>
            <a:r>
              <a:rPr sz="2200" spc="3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поверхности.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6778" rIns="0" bIns="0" rtlCol="0">
            <a:spAutoFit/>
          </a:bodyPr>
          <a:lstStyle/>
          <a:p>
            <a:pPr marL="3082290" marR="5080" indent="-2681605">
              <a:lnSpc>
                <a:spcPct val="100000"/>
              </a:lnSpc>
              <a:spcBef>
                <a:spcPts val="105"/>
              </a:spcBef>
            </a:pPr>
            <a:r>
              <a:rPr sz="3200" spc="-50" dirty="0"/>
              <a:t>Дарасунское</a:t>
            </a:r>
            <a:r>
              <a:rPr sz="3200" spc="-20" dirty="0"/>
              <a:t> </a:t>
            </a:r>
            <a:r>
              <a:rPr sz="3200" spc="-25" dirty="0"/>
              <a:t>месторождение</a:t>
            </a:r>
            <a:r>
              <a:rPr sz="3200" spc="-30" dirty="0"/>
              <a:t> </a:t>
            </a:r>
            <a:r>
              <a:rPr sz="3200" spc="-20" dirty="0"/>
              <a:t>(Восточное </a:t>
            </a:r>
            <a:r>
              <a:rPr sz="3200" spc="-835" dirty="0"/>
              <a:t> </a:t>
            </a:r>
            <a:r>
              <a:rPr sz="3200" spc="-30" dirty="0"/>
              <a:t>Забайкалье)</a:t>
            </a:r>
            <a:endParaRPr sz="32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8502" y="482930"/>
            <a:ext cx="76085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65" dirty="0"/>
              <a:t>Дарасунское</a:t>
            </a:r>
            <a:r>
              <a:rPr sz="4400" spc="-35" dirty="0"/>
              <a:t> </a:t>
            </a:r>
            <a:r>
              <a:rPr sz="4400" spc="-30" dirty="0"/>
              <a:t>месторождение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2222" y="5272785"/>
            <a:ext cx="8989060" cy="73914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 marR="5080" algn="just">
              <a:lnSpc>
                <a:spcPts val="1730"/>
              </a:lnSpc>
              <a:spcBef>
                <a:spcPts val="515"/>
              </a:spcBef>
            </a:pPr>
            <a:r>
              <a:rPr sz="1800" i="1" dirty="0">
                <a:latin typeface="Times New Roman"/>
                <a:cs typeface="Times New Roman"/>
              </a:rPr>
              <a:t>Рудные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столбы</a:t>
            </a:r>
            <a:r>
              <a:rPr sz="1800" i="1" dirty="0">
                <a:latin typeface="Times New Roman"/>
                <a:cs typeface="Times New Roman"/>
              </a:rPr>
              <a:t> жилы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spc="-15" dirty="0">
                <a:latin typeface="Times New Roman"/>
                <a:cs typeface="Times New Roman"/>
              </a:rPr>
              <a:t>Главной</a:t>
            </a:r>
            <a:r>
              <a:rPr sz="1800" i="1" spc="-10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проекции</a:t>
            </a:r>
            <a:r>
              <a:rPr sz="1800" i="1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на</a:t>
            </a:r>
            <a:r>
              <a:rPr sz="1800" i="1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вертикальную</a:t>
            </a:r>
            <a:r>
              <a:rPr sz="1800" i="1" spc="-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плоскость</a:t>
            </a:r>
            <a:r>
              <a:rPr sz="1800" i="1" spc="-5" dirty="0">
                <a:latin typeface="Times New Roman"/>
                <a:cs typeface="Times New Roman"/>
              </a:rPr>
              <a:t> </a:t>
            </a:r>
            <a:r>
              <a:rPr sz="1800" i="1" spc="-15" dirty="0">
                <a:latin typeface="Times New Roman"/>
                <a:cs typeface="Times New Roman"/>
              </a:rPr>
              <a:t>Дарасунского </a:t>
            </a:r>
            <a:r>
              <a:rPr sz="1800" i="1" spc="-10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месторождения (по Д. </a:t>
            </a:r>
            <a:r>
              <a:rPr sz="1800" i="1" dirty="0">
                <a:latin typeface="Times New Roman"/>
                <a:cs typeface="Times New Roman"/>
              </a:rPr>
              <a:t>А. </a:t>
            </a:r>
            <a:r>
              <a:rPr sz="1800" i="1" spc="-20" dirty="0">
                <a:latin typeface="Times New Roman"/>
                <a:cs typeface="Times New Roman"/>
              </a:rPr>
              <a:t>Тимофеевскому) </a:t>
            </a:r>
            <a:r>
              <a:rPr sz="1800" i="1" dirty="0">
                <a:latin typeface="Times New Roman"/>
                <a:cs typeface="Times New Roman"/>
              </a:rPr>
              <a:t>1—3 — </a:t>
            </a:r>
            <a:r>
              <a:rPr sz="1800" i="1" spc="-15" dirty="0">
                <a:latin typeface="Times New Roman"/>
                <a:cs typeface="Times New Roman"/>
              </a:rPr>
              <a:t>содержания </a:t>
            </a:r>
            <a:r>
              <a:rPr sz="1800" i="1" spc="-10" dirty="0">
                <a:latin typeface="Times New Roman"/>
                <a:cs typeface="Times New Roman"/>
              </a:rPr>
              <a:t>золота: </a:t>
            </a:r>
            <a:r>
              <a:rPr sz="1800" i="1" dirty="0">
                <a:latin typeface="Times New Roman"/>
                <a:cs typeface="Times New Roman"/>
              </a:rPr>
              <a:t>1 — </a:t>
            </a:r>
            <a:r>
              <a:rPr sz="1800" i="1" spc="-10" dirty="0">
                <a:latin typeface="Times New Roman"/>
                <a:cs typeface="Times New Roman"/>
              </a:rPr>
              <a:t>максимальные, </a:t>
            </a:r>
            <a:r>
              <a:rPr sz="1800" i="1" spc="-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2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— </a:t>
            </a:r>
            <a:r>
              <a:rPr sz="1800" i="1" spc="-5" dirty="0">
                <a:latin typeface="Times New Roman"/>
                <a:cs typeface="Times New Roman"/>
              </a:rPr>
              <a:t>средние,</a:t>
            </a:r>
            <a:r>
              <a:rPr sz="1800" i="1" spc="-1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3</a:t>
            </a:r>
            <a:r>
              <a:rPr sz="1800" i="1" spc="-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— </a:t>
            </a:r>
            <a:r>
              <a:rPr sz="1800" i="1" spc="-5" dirty="0">
                <a:latin typeface="Times New Roman"/>
                <a:cs typeface="Times New Roman"/>
              </a:rPr>
              <a:t>минимальные;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4</a:t>
            </a:r>
            <a:r>
              <a:rPr sz="1800" i="1" spc="1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—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зона</a:t>
            </a:r>
            <a:r>
              <a:rPr sz="1800" i="1" spc="-10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концентрации</a:t>
            </a:r>
            <a:r>
              <a:rPr sz="1800" i="1" spc="-10" dirty="0">
                <a:latin typeface="Times New Roman"/>
                <a:cs typeface="Times New Roman"/>
              </a:rPr>
              <a:t> золотого</a:t>
            </a:r>
            <a:r>
              <a:rPr sz="1800" i="1" spc="-5" dirty="0">
                <a:latin typeface="Times New Roman"/>
                <a:cs typeface="Times New Roman"/>
              </a:rPr>
              <a:t> оруденения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555" y="1772792"/>
            <a:ext cx="7523607" cy="313486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7394" y="0"/>
            <a:ext cx="721233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4210" marR="5080" indent="-1922145">
              <a:lnSpc>
                <a:spcPct val="100000"/>
              </a:lnSpc>
              <a:spcBef>
                <a:spcPts val="100"/>
              </a:spcBef>
            </a:pPr>
            <a:r>
              <a:rPr sz="3600" spc="-35" dirty="0"/>
              <a:t>Вулканогенные </a:t>
            </a:r>
            <a:r>
              <a:rPr sz="3600" spc="-20" dirty="0"/>
              <a:t>гидротермальные </a:t>
            </a:r>
            <a:r>
              <a:rPr sz="3600" spc="-944" dirty="0"/>
              <a:t> </a:t>
            </a:r>
            <a:r>
              <a:rPr sz="3600" spc="-25" dirty="0"/>
              <a:t>месторождения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3487673" y="2084070"/>
            <a:ext cx="5457825" cy="13970"/>
          </a:xfrm>
          <a:custGeom>
            <a:avLst/>
            <a:gdLst/>
            <a:ahLst/>
            <a:cxnLst/>
            <a:rect l="l" t="t" r="r" b="b"/>
            <a:pathLst>
              <a:path w="5457825" h="13969">
                <a:moveTo>
                  <a:pt x="5457444" y="0"/>
                </a:moveTo>
                <a:lnTo>
                  <a:pt x="0" y="0"/>
                </a:lnTo>
                <a:lnTo>
                  <a:pt x="0" y="13715"/>
                </a:lnTo>
                <a:lnTo>
                  <a:pt x="5457444" y="13715"/>
                </a:lnTo>
                <a:lnTo>
                  <a:pt x="54574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8945" y="2352294"/>
            <a:ext cx="8746490" cy="13970"/>
          </a:xfrm>
          <a:custGeom>
            <a:avLst/>
            <a:gdLst/>
            <a:ahLst/>
            <a:cxnLst/>
            <a:rect l="l" t="t" r="r" b="b"/>
            <a:pathLst>
              <a:path w="8746490" h="13969">
                <a:moveTo>
                  <a:pt x="8746236" y="0"/>
                </a:moveTo>
                <a:lnTo>
                  <a:pt x="0" y="0"/>
                </a:lnTo>
                <a:lnTo>
                  <a:pt x="0" y="13715"/>
                </a:lnTo>
                <a:lnTo>
                  <a:pt x="8746236" y="13715"/>
                </a:lnTo>
                <a:lnTo>
                  <a:pt x="8746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86334" y="1226058"/>
            <a:ext cx="8773795" cy="492125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620"/>
              </a:spcBef>
            </a:pPr>
            <a:r>
              <a:rPr sz="2200" spc="-5" dirty="0">
                <a:latin typeface="Times New Roman"/>
                <a:cs typeface="Times New Roman"/>
              </a:rPr>
              <a:t>К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этой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группе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относятся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месторождения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вулканических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поясов,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связанные</a:t>
            </a:r>
            <a:r>
              <a:rPr sz="2200" spc="-5" dirty="0">
                <a:latin typeface="Times New Roman"/>
                <a:cs typeface="Times New Roman"/>
              </a:rPr>
              <a:t> с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b="1" spc="-20" dirty="0">
                <a:latin typeface="Times New Roman"/>
                <a:cs typeface="Times New Roman"/>
              </a:rPr>
              <a:t>вулканитами</a:t>
            </a:r>
            <a:r>
              <a:rPr sz="2200" b="1" spc="-15" dirty="0">
                <a:latin typeface="Times New Roman"/>
                <a:cs typeface="Times New Roman"/>
              </a:rPr>
              <a:t> дацит-андезит-риолитового</a:t>
            </a:r>
            <a:r>
              <a:rPr sz="2200" b="1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ряда.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Обычно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это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близповерхностные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золото-серебряные,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золото-теллуридные</a:t>
            </a:r>
            <a:r>
              <a:rPr sz="2200" spc="-5" dirty="0">
                <a:latin typeface="Times New Roman"/>
                <a:cs typeface="Times New Roman"/>
              </a:rPr>
              <a:t> и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золотые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35" dirty="0">
                <a:latin typeface="Times New Roman"/>
                <a:cs typeface="Times New Roman"/>
              </a:rPr>
              <a:t>руды,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локализующиеся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вулканических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постройках 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(палеокальдерах, </a:t>
            </a:r>
            <a:r>
              <a:rPr sz="2200" spc="-20" dirty="0">
                <a:latin typeface="Times New Roman"/>
                <a:cs typeface="Times New Roman"/>
              </a:rPr>
              <a:t>вулканокупольных </a:t>
            </a:r>
            <a:r>
              <a:rPr sz="2200" spc="-5" dirty="0">
                <a:latin typeface="Times New Roman"/>
                <a:cs typeface="Times New Roman"/>
              </a:rPr>
              <a:t>структурах). </a:t>
            </a:r>
            <a:r>
              <a:rPr sz="2200" spc="-15" dirty="0">
                <a:latin typeface="Times New Roman"/>
                <a:cs typeface="Times New Roman"/>
              </a:rPr>
              <a:t>Такие </a:t>
            </a:r>
            <a:r>
              <a:rPr sz="2200" spc="-5" dirty="0">
                <a:latin typeface="Times New Roman"/>
                <a:cs typeface="Times New Roman"/>
              </a:rPr>
              <a:t>месторождения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встречаются</a:t>
            </a:r>
            <a:r>
              <a:rPr sz="2200" spc="-5" dirty="0">
                <a:latin typeface="Times New Roman"/>
                <a:cs typeface="Times New Roman"/>
              </a:rPr>
              <a:t> 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Охотско-Чукотском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вулканическом</a:t>
            </a:r>
            <a:r>
              <a:rPr sz="2200" spc="49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поясе,</a:t>
            </a:r>
            <a:r>
              <a:rPr sz="2200" spc="5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вулканических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постройках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Скалистых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гор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(США).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Это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обычно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низкотемпературные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месторождения</a:t>
            </a:r>
            <a:r>
              <a:rPr sz="2200" spc="-5" dirty="0">
                <a:latin typeface="Times New Roman"/>
                <a:cs typeface="Times New Roman"/>
              </a:rPr>
              <a:t> со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сложным</a:t>
            </a:r>
            <a:r>
              <a:rPr sz="2200" spc="-5" dirty="0">
                <a:latin typeface="Times New Roman"/>
                <a:cs typeface="Times New Roman"/>
              </a:rPr>
              <a:t> составом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60" dirty="0">
                <a:latin typeface="Times New Roman"/>
                <a:cs typeface="Times New Roman"/>
              </a:rPr>
              <a:t>руд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значительными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концентрациями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серебра.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Наконец,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золотосодержащие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колчеданные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полиметаллические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(реже</a:t>
            </a:r>
            <a:r>
              <a:rPr sz="2200" spc="-5" dirty="0">
                <a:latin typeface="Times New Roman"/>
                <a:cs typeface="Times New Roman"/>
              </a:rPr>
              <a:t> собственно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золотые) 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месторождения</a:t>
            </a:r>
            <a:r>
              <a:rPr sz="2200" spc="54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гидротермального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генезиса</a:t>
            </a:r>
            <a:r>
              <a:rPr sz="2200" spc="54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ассоциируют</a:t>
            </a:r>
            <a:r>
              <a:rPr sz="2200" spc="-5" dirty="0">
                <a:latin typeface="Times New Roman"/>
                <a:cs typeface="Times New Roman"/>
              </a:rPr>
              <a:t> с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базальтоидными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вулкано-плутоническими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комплексами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(Урал). 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Встречаются </a:t>
            </a:r>
            <a:r>
              <a:rPr sz="2200" spc="-5" dirty="0">
                <a:latin typeface="Times New Roman"/>
                <a:cs typeface="Times New Roman"/>
              </a:rPr>
              <a:t>также месторождения </a:t>
            </a:r>
            <a:r>
              <a:rPr sz="2200" spc="-10" dirty="0">
                <a:latin typeface="Times New Roman"/>
                <a:cs typeface="Times New Roman"/>
              </a:rPr>
              <a:t>золота, связанные </a:t>
            </a:r>
            <a:r>
              <a:rPr sz="2200" spc="-5" dirty="0">
                <a:latin typeface="Times New Roman"/>
                <a:cs typeface="Times New Roman"/>
              </a:rPr>
              <a:t>со </a:t>
            </a:r>
            <a:r>
              <a:rPr sz="2200" spc="-10" dirty="0">
                <a:latin typeface="Times New Roman"/>
                <a:cs typeface="Times New Roman"/>
              </a:rPr>
              <a:t>щелочными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субщелочными</a:t>
            </a:r>
            <a:r>
              <a:rPr sz="2200" spc="-5" dirty="0">
                <a:latin typeface="Times New Roman"/>
                <a:cs typeface="Times New Roman"/>
              </a:rPr>
              <a:t> интрузиями</a:t>
            </a:r>
            <a:r>
              <a:rPr sz="2200" dirty="0">
                <a:latin typeface="Times New Roman"/>
                <a:cs typeface="Times New Roman"/>
              </a:rPr>
              <a:t> (Центральный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Алдан).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Основные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рудные 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формации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месторождений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этого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типа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—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золото-кварц-халцедон- </a:t>
            </a:r>
            <a:r>
              <a:rPr sz="2200" b="1" spc="-5" dirty="0">
                <a:latin typeface="Times New Roman"/>
                <a:cs typeface="Times New Roman"/>
              </a:rPr>
              <a:t> </a:t>
            </a:r>
            <a:r>
              <a:rPr sz="2200" b="1" spc="-15" dirty="0">
                <a:latin typeface="Times New Roman"/>
                <a:cs typeface="Times New Roman"/>
              </a:rPr>
              <a:t>сульфидная, </a:t>
            </a:r>
            <a:r>
              <a:rPr sz="2200" b="1" spc="-10" dirty="0">
                <a:latin typeface="Times New Roman"/>
                <a:cs typeface="Times New Roman"/>
              </a:rPr>
              <a:t>золото-серебро-кварц-адуляровая, </a:t>
            </a:r>
            <a:r>
              <a:rPr sz="2200" b="1" spc="-15" dirty="0">
                <a:latin typeface="Times New Roman"/>
                <a:cs typeface="Times New Roman"/>
              </a:rPr>
              <a:t>золото-сульфидная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другие.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Продуктивными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являются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докембрийская,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каледонская,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герцинская,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киммерийская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spc="-10" dirty="0">
                <a:latin typeface="Times New Roman"/>
                <a:cs typeface="Times New Roman"/>
              </a:rPr>
              <a:t> альпийская</a:t>
            </a:r>
            <a:r>
              <a:rPr sz="2200" spc="2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эпохи.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9274" y="0"/>
            <a:ext cx="7611109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46910" marR="5080" indent="-1934845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Рудное</a:t>
            </a:r>
            <a:r>
              <a:rPr spc="30" dirty="0"/>
              <a:t> </a:t>
            </a:r>
            <a:r>
              <a:rPr spc="-30" dirty="0"/>
              <a:t>поле</a:t>
            </a:r>
            <a:r>
              <a:rPr spc="30" dirty="0"/>
              <a:t> </a:t>
            </a:r>
            <a:r>
              <a:rPr dirty="0"/>
              <a:t>Балей.</a:t>
            </a:r>
            <a:r>
              <a:rPr spc="95" dirty="0"/>
              <a:t> </a:t>
            </a:r>
            <a:r>
              <a:rPr spc="-50" dirty="0"/>
              <a:t>Тасеевское </a:t>
            </a:r>
            <a:r>
              <a:rPr spc="-1045" dirty="0"/>
              <a:t> </a:t>
            </a:r>
            <a:r>
              <a:rPr spc="-35" dirty="0"/>
              <a:t>месторождение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441780"/>
            <a:ext cx="8987155" cy="4518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200" b="1" i="1" spc="-15" dirty="0">
                <a:latin typeface="Times New Roman"/>
                <a:cs typeface="Times New Roman"/>
              </a:rPr>
              <a:t>Золото-кварц-халцедон-сульфидная</a:t>
            </a:r>
            <a:r>
              <a:rPr sz="2200" b="1" i="1" spc="10" dirty="0">
                <a:latin typeface="Times New Roman"/>
                <a:cs typeface="Times New Roman"/>
              </a:rPr>
              <a:t> </a:t>
            </a:r>
            <a:r>
              <a:rPr sz="2200" b="1" i="1" spc="-20" dirty="0">
                <a:latin typeface="Times New Roman"/>
                <a:cs typeface="Times New Roman"/>
              </a:rPr>
              <a:t>формация</a:t>
            </a:r>
            <a:endParaRPr sz="22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53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200" spc="-5" dirty="0">
                <a:latin typeface="Times New Roman"/>
                <a:cs typeface="Times New Roman"/>
              </a:rPr>
              <a:t>Балей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(Восточное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Забайкалье)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—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это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рудное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поле,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включающее 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Балейское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spc="-20" dirty="0">
                <a:latin typeface="Times New Roman"/>
                <a:cs typeface="Times New Roman"/>
              </a:rPr>
              <a:t>Тасеевское </a:t>
            </a:r>
            <a:r>
              <a:rPr sz="2200" spc="-5" dirty="0">
                <a:latin typeface="Times New Roman"/>
                <a:cs typeface="Times New Roman"/>
              </a:rPr>
              <a:t>месторождения. </a:t>
            </a:r>
            <a:r>
              <a:rPr sz="2200" spc="-10" dirty="0">
                <a:latin typeface="Times New Roman"/>
                <a:cs typeface="Times New Roman"/>
              </a:rPr>
              <a:t>Они локализуются </a:t>
            </a:r>
            <a:r>
              <a:rPr sz="2200" spc="-5" dirty="0">
                <a:latin typeface="Times New Roman"/>
                <a:cs typeface="Times New Roman"/>
              </a:rPr>
              <a:t>в </a:t>
            </a:r>
            <a:r>
              <a:rPr sz="2200" spc="-10" dirty="0">
                <a:latin typeface="Times New Roman"/>
                <a:cs typeface="Times New Roman"/>
              </a:rPr>
              <a:t>пределах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Балейского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грабена,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который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формировался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как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компенсационная 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вулканотектоническая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структура</a:t>
            </a:r>
            <a:r>
              <a:rPr sz="2200" spc="-5" dirty="0">
                <a:latin typeface="Times New Roman"/>
                <a:cs typeface="Times New Roman"/>
              </a:rPr>
              <a:t> 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связи</a:t>
            </a:r>
            <a:r>
              <a:rPr sz="2200" spc="-5" dirty="0">
                <a:latin typeface="Times New Roman"/>
                <a:cs typeface="Times New Roman"/>
              </a:rPr>
              <a:t> с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мезозойскими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вулканическими </a:t>
            </a:r>
            <a:r>
              <a:rPr sz="2200" dirty="0">
                <a:latin typeface="Times New Roman"/>
                <a:cs typeface="Times New Roman"/>
              </a:rPr>
              <a:t>процессами. </a:t>
            </a:r>
            <a:r>
              <a:rPr sz="2200" spc="-5" dirty="0">
                <a:latin typeface="Times New Roman"/>
                <a:cs typeface="Times New Roman"/>
              </a:rPr>
              <a:t>Балейский </a:t>
            </a:r>
            <a:r>
              <a:rPr sz="2200" spc="-10" dirty="0">
                <a:latin typeface="Times New Roman"/>
                <a:cs typeface="Times New Roman"/>
              </a:rPr>
              <a:t>грабен </a:t>
            </a:r>
            <a:r>
              <a:rPr sz="2200" spc="-20" dirty="0">
                <a:latin typeface="Times New Roman"/>
                <a:cs typeface="Times New Roman"/>
              </a:rPr>
              <a:t>сложен </a:t>
            </a:r>
            <a:r>
              <a:rPr sz="2200" spc="-5" dirty="0">
                <a:latin typeface="Times New Roman"/>
                <a:cs typeface="Times New Roman"/>
              </a:rPr>
              <a:t>раннемеловыми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породами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конгломератовой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(нижней)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песчано-конгломератовой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(верхней)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40" dirty="0">
                <a:latin typeface="Times New Roman"/>
                <a:cs typeface="Times New Roman"/>
              </a:rPr>
              <a:t>свит.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Фундаментом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рудоносного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грабена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являются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палеозойские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гранитоиды,</a:t>
            </a:r>
            <a:r>
              <a:rPr sz="2200" spc="-5" dirty="0">
                <a:latin typeface="Times New Roman"/>
                <a:cs typeface="Times New Roman"/>
              </a:rPr>
              <a:t> перекрытые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южной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восточной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частях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порфиритами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туфами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средней-верхней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юры.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Породы</a:t>
            </a:r>
            <a:r>
              <a:rPr sz="2200" spc="-10" dirty="0">
                <a:latin typeface="Times New Roman"/>
                <a:cs typeface="Times New Roman"/>
              </a:rPr>
              <a:t> фундамента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прорваны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штоками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дайками</a:t>
            </a:r>
            <a:r>
              <a:rPr sz="2200" spc="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диоритовых порфиритов.</a:t>
            </a:r>
            <a:endParaRPr sz="22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53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200" spc="-10" dirty="0">
                <a:latin typeface="Times New Roman"/>
                <a:cs typeface="Times New Roman"/>
              </a:rPr>
              <a:t>Разломы северо-западного </a:t>
            </a:r>
            <a:r>
              <a:rPr sz="2200" dirty="0">
                <a:latin typeface="Times New Roman"/>
                <a:cs typeface="Times New Roman"/>
              </a:rPr>
              <a:t>простирания </a:t>
            </a:r>
            <a:r>
              <a:rPr sz="2200" spc="-10" dirty="0">
                <a:latin typeface="Times New Roman"/>
                <a:cs typeface="Times New Roman"/>
              </a:rPr>
              <a:t>разделяют грабен </a:t>
            </a:r>
            <a:r>
              <a:rPr sz="2200" spc="-5" dirty="0">
                <a:latin typeface="Times New Roman"/>
                <a:cs typeface="Times New Roman"/>
              </a:rPr>
              <a:t>на </a:t>
            </a:r>
            <a:r>
              <a:rPr sz="2200" spc="5" dirty="0">
                <a:latin typeface="Times New Roman"/>
                <a:cs typeface="Times New Roman"/>
              </a:rPr>
              <a:t>три </a:t>
            </a:r>
            <a:r>
              <a:rPr sz="2200" spc="-20" dirty="0">
                <a:latin typeface="Times New Roman"/>
                <a:cs typeface="Times New Roman"/>
              </a:rPr>
              <a:t>блока. 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Центральный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блок,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наиболее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раздробленный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разрывами,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вмещает </a:t>
            </a:r>
            <a:r>
              <a:rPr sz="2200" spc="-5" dirty="0">
                <a:latin typeface="Times New Roman"/>
                <a:cs typeface="Times New Roman"/>
              </a:rPr>
              <a:t> промышленное</a:t>
            </a:r>
            <a:r>
              <a:rPr sz="2200" spc="54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золотое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оруденение.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Оно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контролируется </a:t>
            </a:r>
            <a:r>
              <a:rPr sz="2200" spc="-10" dirty="0">
                <a:latin typeface="Times New Roman"/>
                <a:cs typeface="Times New Roman"/>
              </a:rPr>
              <a:t> субмеридиональной зоной разломов, </a:t>
            </a:r>
            <a:r>
              <a:rPr sz="2200" spc="-30" dirty="0">
                <a:latin typeface="Times New Roman"/>
                <a:cs typeface="Times New Roman"/>
              </a:rPr>
              <a:t>которая проходит </a:t>
            </a:r>
            <a:r>
              <a:rPr sz="2200" spc="-5" dirty="0">
                <a:latin typeface="Times New Roman"/>
                <a:cs typeface="Times New Roman"/>
              </a:rPr>
              <a:t>в центральной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части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грабена.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79234" y="858723"/>
            <a:ext cx="235839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56845">
              <a:lnSpc>
                <a:spcPct val="100000"/>
              </a:lnSpc>
              <a:spcBef>
                <a:spcPts val="105"/>
              </a:spcBef>
            </a:pPr>
            <a:r>
              <a:rPr sz="3200" spc="-20" dirty="0"/>
              <a:t>Балейское </a:t>
            </a:r>
            <a:r>
              <a:rPr sz="3200" spc="-15" dirty="0"/>
              <a:t> </a:t>
            </a:r>
            <a:r>
              <a:rPr sz="3200" spc="-30" dirty="0"/>
              <a:t>рудное</a:t>
            </a:r>
            <a:r>
              <a:rPr sz="3200" spc="-80" dirty="0"/>
              <a:t> </a:t>
            </a:r>
            <a:r>
              <a:rPr sz="3200" spc="-25" dirty="0"/>
              <a:t>поле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04038" y="5185105"/>
            <a:ext cx="8808085" cy="1306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i="1" spc="-10" dirty="0">
                <a:latin typeface="Times New Roman"/>
                <a:cs typeface="Times New Roman"/>
              </a:rPr>
              <a:t>Структурная</a:t>
            </a:r>
            <a:r>
              <a:rPr sz="1400" i="1" spc="-15" dirty="0">
                <a:latin typeface="Times New Roman"/>
                <a:cs typeface="Times New Roman"/>
              </a:rPr>
              <a:t> схема</a:t>
            </a:r>
            <a:r>
              <a:rPr sz="1400" i="1" dirty="0">
                <a:latin typeface="Times New Roman"/>
                <a:cs typeface="Times New Roman"/>
              </a:rPr>
              <a:t> Балейского</a:t>
            </a:r>
            <a:r>
              <a:rPr sz="1400" i="1" spc="-3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рудного </a:t>
            </a:r>
            <a:r>
              <a:rPr sz="1400" i="1" spc="-10" dirty="0">
                <a:latin typeface="Times New Roman"/>
                <a:cs typeface="Times New Roman"/>
              </a:rPr>
              <a:t>поля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(по</a:t>
            </a:r>
            <a:r>
              <a:rPr sz="1400" i="1" spc="-5" dirty="0">
                <a:latin typeface="Times New Roman"/>
                <a:cs typeface="Times New Roman"/>
              </a:rPr>
              <a:t> В. </a:t>
            </a:r>
            <a:r>
              <a:rPr sz="1400" i="1" spc="-50" dirty="0">
                <a:latin typeface="Times New Roman"/>
                <a:cs typeface="Times New Roman"/>
              </a:rPr>
              <a:t>Г.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spc="-15" dirty="0">
                <a:latin typeface="Times New Roman"/>
                <a:cs typeface="Times New Roman"/>
              </a:rPr>
              <a:t>Хомичу</a:t>
            </a:r>
            <a:r>
              <a:rPr sz="1400" i="1" spc="-4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и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др.)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1</a:t>
            </a:r>
            <a:r>
              <a:rPr sz="1400" i="1" spc="25" dirty="0">
                <a:latin typeface="Times New Roman"/>
                <a:cs typeface="Times New Roman"/>
              </a:rPr>
              <a:t> </a:t>
            </a:r>
            <a:r>
              <a:rPr sz="1400" i="1" spc="5" dirty="0">
                <a:latin typeface="Times New Roman"/>
                <a:cs typeface="Times New Roman"/>
              </a:rPr>
              <a:t>—</a:t>
            </a:r>
            <a:r>
              <a:rPr sz="1400" i="1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конгломераты</a:t>
            </a:r>
            <a:r>
              <a:rPr sz="1400" i="1" spc="-40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каменской</a:t>
            </a:r>
            <a:r>
              <a:rPr sz="1400" i="1" spc="-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свиты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(К{);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2—4</a:t>
            </a:r>
            <a:endParaRPr sz="1400">
              <a:latin typeface="Times New Roman"/>
              <a:cs typeface="Times New Roman"/>
            </a:endParaRPr>
          </a:p>
          <a:p>
            <a:pPr marL="12700" marR="270510">
              <a:lnSpc>
                <a:spcPct val="100000"/>
              </a:lnSpc>
            </a:pP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i="1" spc="-10" dirty="0">
                <a:latin typeface="Times New Roman"/>
                <a:cs typeface="Times New Roman"/>
              </a:rPr>
              <a:t>раннемеловые </a:t>
            </a:r>
            <a:r>
              <a:rPr sz="1400" i="1" spc="-5" dirty="0">
                <a:latin typeface="Times New Roman"/>
                <a:cs typeface="Times New Roman"/>
              </a:rPr>
              <a:t>отложения </a:t>
            </a:r>
            <a:r>
              <a:rPr sz="1400" i="1" dirty="0">
                <a:latin typeface="Times New Roman"/>
                <a:cs typeface="Times New Roman"/>
              </a:rPr>
              <a:t>балейской свиты: 2 — </a:t>
            </a:r>
            <a:r>
              <a:rPr sz="1400" i="1" spc="-10" dirty="0">
                <a:latin typeface="Times New Roman"/>
                <a:cs typeface="Times New Roman"/>
              </a:rPr>
              <a:t>конгломерато-песчаниковые, </a:t>
            </a:r>
            <a:r>
              <a:rPr sz="1400" i="1" dirty="0">
                <a:latin typeface="Times New Roman"/>
                <a:cs typeface="Times New Roman"/>
              </a:rPr>
              <a:t>3 — преимущественно 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песчаниковые, </a:t>
            </a:r>
            <a:r>
              <a:rPr sz="1400" i="1" dirty="0">
                <a:latin typeface="Times New Roman"/>
                <a:cs typeface="Times New Roman"/>
              </a:rPr>
              <a:t>4 — </a:t>
            </a:r>
            <a:r>
              <a:rPr sz="1400" i="1" spc="-10" dirty="0">
                <a:latin typeface="Times New Roman"/>
                <a:cs typeface="Times New Roman"/>
              </a:rPr>
              <a:t>конгломератовые; </a:t>
            </a:r>
            <a:r>
              <a:rPr sz="1400" i="1" dirty="0">
                <a:latin typeface="Times New Roman"/>
                <a:cs typeface="Times New Roman"/>
              </a:rPr>
              <a:t>5 — </a:t>
            </a:r>
            <a:r>
              <a:rPr sz="1400" i="1" spc="-10" dirty="0">
                <a:latin typeface="Times New Roman"/>
                <a:cs typeface="Times New Roman"/>
              </a:rPr>
              <a:t>эффузивные </a:t>
            </a:r>
            <a:r>
              <a:rPr sz="1400" i="1" spc="-5" dirty="0">
                <a:latin typeface="Times New Roman"/>
                <a:cs typeface="Times New Roman"/>
              </a:rPr>
              <a:t>породы шадоронской серии </a:t>
            </a:r>
            <a:r>
              <a:rPr sz="1400" i="1" dirty="0">
                <a:latin typeface="Times New Roman"/>
                <a:cs typeface="Times New Roman"/>
              </a:rPr>
              <a:t>(J2-3); 6 — кристаллические </a:t>
            </a:r>
            <a:r>
              <a:rPr sz="1400" i="1" spc="-3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сланцы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(PR);</a:t>
            </a:r>
            <a:r>
              <a:rPr sz="1400" i="1" spc="-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7</a:t>
            </a:r>
            <a:r>
              <a:rPr sz="1400" i="1" spc="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диориты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(J3);</a:t>
            </a:r>
            <a:r>
              <a:rPr sz="1400" i="1" spc="-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8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граниты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борщевочного</a:t>
            </a:r>
            <a:r>
              <a:rPr sz="1400" i="1" spc="-20" dirty="0">
                <a:latin typeface="Times New Roman"/>
                <a:cs typeface="Times New Roman"/>
              </a:rPr>
              <a:t> комплекса</a:t>
            </a:r>
            <a:r>
              <a:rPr sz="1400" i="1" spc="-5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(Mz);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9 — гранодиориты,</a:t>
            </a:r>
            <a:r>
              <a:rPr sz="1400" i="1" spc="-4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диориты</a:t>
            </a:r>
            <a:endParaRPr sz="1400">
              <a:latin typeface="Times New Roman"/>
              <a:cs typeface="Times New Roman"/>
            </a:endParaRPr>
          </a:p>
          <a:p>
            <a:pPr marL="12700" marR="501015">
              <a:lnSpc>
                <a:spcPct val="100000"/>
              </a:lnSpc>
            </a:pPr>
            <a:r>
              <a:rPr sz="1400" i="1" spc="-5" dirty="0">
                <a:latin typeface="Times New Roman"/>
                <a:cs typeface="Times New Roman"/>
              </a:rPr>
              <a:t>ундинского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spc="-15" dirty="0">
                <a:latin typeface="Times New Roman"/>
                <a:cs typeface="Times New Roman"/>
              </a:rPr>
              <a:t>комплекса</a:t>
            </a:r>
            <a:r>
              <a:rPr sz="1400" i="1" spc="-5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(Pz);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10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разрывные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нарушения;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spc="-55" dirty="0">
                <a:latin typeface="Times New Roman"/>
                <a:cs typeface="Times New Roman"/>
              </a:rPr>
              <a:t>11</a:t>
            </a:r>
            <a:r>
              <a:rPr sz="1400" i="1" spc="1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—золоторудные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тела.</a:t>
            </a:r>
            <a:r>
              <a:rPr sz="1400" i="1" spc="20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Месторождения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(цифры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в </a:t>
            </a:r>
            <a:r>
              <a:rPr sz="1400" i="1" spc="-33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кружках):</a:t>
            </a:r>
            <a:r>
              <a:rPr sz="1400" i="1" spc="-6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1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Балейское,</a:t>
            </a:r>
            <a:r>
              <a:rPr sz="1400" i="1" spc="-4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2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spc="-15" dirty="0">
                <a:latin typeface="Times New Roman"/>
                <a:cs typeface="Times New Roman"/>
              </a:rPr>
              <a:t>Тасеевское,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3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— </a:t>
            </a:r>
            <a:r>
              <a:rPr sz="1400" i="1" spc="-10" dirty="0">
                <a:latin typeface="Times New Roman"/>
                <a:cs typeface="Times New Roman"/>
              </a:rPr>
              <a:t>Нижне-Кокуйское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384" y="19303"/>
            <a:ext cx="6344539" cy="465264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8334" y="482930"/>
            <a:ext cx="72504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0" dirty="0"/>
              <a:t>Тасеевское</a:t>
            </a:r>
            <a:r>
              <a:rPr sz="4400" spc="-30" dirty="0"/>
              <a:t> месторождение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8739" y="1239773"/>
            <a:ext cx="8883650" cy="452501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55600" marR="6350" indent="-342900" algn="just">
              <a:lnSpc>
                <a:spcPct val="80000"/>
              </a:lnSpc>
              <a:spcBef>
                <a:spcPts val="53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1800" b="1" i="1" spc="-20" dirty="0">
                <a:latin typeface="Times New Roman"/>
                <a:cs typeface="Times New Roman"/>
              </a:rPr>
              <a:t>Тасеевское</a:t>
            </a:r>
            <a:r>
              <a:rPr sz="1800" b="1" i="1" spc="-15" dirty="0">
                <a:latin typeface="Times New Roman"/>
                <a:cs typeface="Times New Roman"/>
              </a:rPr>
              <a:t> месторождение,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расположенное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южного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борта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грабена,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отличается </a:t>
            </a:r>
            <a:r>
              <a:rPr sz="1800" spc="-5" dirty="0">
                <a:latin typeface="Times New Roman"/>
                <a:cs typeface="Times New Roman"/>
              </a:rPr>
              <a:t> приуроченностью</a:t>
            </a:r>
            <a:r>
              <a:rPr sz="1800" dirty="0">
                <a:latin typeface="Times New Roman"/>
                <a:cs typeface="Times New Roman"/>
              </a:rPr>
              <a:t> жил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жильных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зон</a:t>
            </a:r>
            <a:r>
              <a:rPr sz="1800" dirty="0">
                <a:latin typeface="Times New Roman"/>
                <a:cs typeface="Times New Roman"/>
              </a:rPr>
              <a:t> к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протяженным</a:t>
            </a:r>
            <a:r>
              <a:rPr sz="1800" spc="-5" dirty="0">
                <a:latin typeface="Times New Roman"/>
                <a:cs typeface="Times New Roman"/>
              </a:rPr>
              <a:t> крутопадающим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сбросам 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северо-восточного </a:t>
            </a:r>
            <a:r>
              <a:rPr sz="1800" spc="-5" dirty="0">
                <a:latin typeface="Times New Roman"/>
                <a:cs typeface="Times New Roman"/>
              </a:rPr>
              <a:t>простирания, </a:t>
            </a:r>
            <a:r>
              <a:rPr sz="1800" dirty="0">
                <a:latin typeface="Times New Roman"/>
                <a:cs typeface="Times New Roman"/>
              </a:rPr>
              <a:t>пересекающим </a:t>
            </a:r>
            <a:r>
              <a:rPr sz="1800" spc="-5" dirty="0">
                <a:latin typeface="Times New Roman"/>
                <a:cs typeface="Times New Roman"/>
              </a:rPr>
              <a:t>всю раннемеловую </a:t>
            </a:r>
            <a:r>
              <a:rPr sz="1800" spc="-40" dirty="0">
                <a:latin typeface="Times New Roman"/>
                <a:cs typeface="Times New Roman"/>
              </a:rPr>
              <a:t>толщу.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10" dirty="0">
                <a:latin typeface="Times New Roman"/>
                <a:cs typeface="Times New Roman"/>
              </a:rPr>
              <a:t>породах </a:t>
            </a:r>
            <a:r>
              <a:rPr sz="1800" spc="-5" dirty="0">
                <a:latin typeface="Times New Roman"/>
                <a:cs typeface="Times New Roman"/>
              </a:rPr>
              <a:t> верхней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свиты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эти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≪</a:t>
            </a:r>
            <a:r>
              <a:rPr sz="1800" spc="-5" dirty="0">
                <a:latin typeface="Times New Roman"/>
                <a:cs typeface="Times New Roman"/>
              </a:rPr>
              <a:t>стволовые</a:t>
            </a:r>
            <a:r>
              <a:rPr sz="1800" spc="-5" dirty="0">
                <a:latin typeface="Cambria Math"/>
                <a:cs typeface="Cambria Math"/>
              </a:rPr>
              <a:t>≫</a:t>
            </a:r>
            <a:r>
              <a:rPr sz="1800" dirty="0">
                <a:latin typeface="Cambria Math"/>
                <a:cs typeface="Cambria Math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рудные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зоны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сопровождаются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сериями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мелких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коротких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крутых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пологих</a:t>
            </a:r>
            <a:r>
              <a:rPr sz="1800" spc="-5" dirty="0">
                <a:latin typeface="Times New Roman"/>
                <a:cs typeface="Times New Roman"/>
              </a:rPr>
              <a:t> жил.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Слепые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кругопадающие</a:t>
            </a:r>
            <a:r>
              <a:rPr sz="1800" spc="-5" dirty="0">
                <a:latin typeface="Times New Roman"/>
                <a:cs typeface="Times New Roman"/>
              </a:rPr>
              <a:t> кварцевые</a:t>
            </a:r>
            <a:r>
              <a:rPr sz="1800" dirty="0">
                <a:latin typeface="Times New Roman"/>
                <a:cs typeface="Times New Roman"/>
              </a:rPr>
              <a:t> жилы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прослеживаются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500—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1500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мощности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 —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раздувах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434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Была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выявлена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субгоризонтальная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зона</a:t>
            </a:r>
            <a:r>
              <a:rPr sz="1800" spc="-5" dirty="0">
                <a:latin typeface="Times New Roman"/>
                <a:cs typeface="Times New Roman"/>
              </a:rPr>
              <a:t> локализации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золотого</a:t>
            </a:r>
            <a:r>
              <a:rPr sz="1800" spc="-15" dirty="0">
                <a:latin typeface="Times New Roman"/>
                <a:cs typeface="Times New Roman"/>
              </a:rPr>
              <a:t> оруденения,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которая 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охватывает </a:t>
            </a:r>
            <a:r>
              <a:rPr sz="1800" spc="-5" dirty="0">
                <a:latin typeface="Times New Roman"/>
                <a:cs typeface="Times New Roman"/>
              </a:rPr>
              <a:t>верхнюю </a:t>
            </a:r>
            <a:r>
              <a:rPr sz="1800" spc="-10" dirty="0">
                <a:latin typeface="Times New Roman"/>
                <a:cs typeface="Times New Roman"/>
              </a:rPr>
              <a:t>свиту </a:t>
            </a:r>
            <a:r>
              <a:rPr sz="1800" spc="-15" dirty="0">
                <a:latin typeface="Times New Roman"/>
                <a:cs typeface="Times New Roman"/>
              </a:rPr>
              <a:t>Балейского </a:t>
            </a:r>
            <a:r>
              <a:rPr sz="1800" spc="-10" dirty="0">
                <a:latin typeface="Times New Roman"/>
                <a:cs typeface="Times New Roman"/>
              </a:rPr>
              <a:t>грабена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15" dirty="0">
                <a:latin typeface="Times New Roman"/>
                <a:cs typeface="Times New Roman"/>
              </a:rPr>
              <a:t>включает </a:t>
            </a:r>
            <a:r>
              <a:rPr sz="1800" spc="-5" dirty="0">
                <a:latin typeface="Times New Roman"/>
                <a:cs typeface="Times New Roman"/>
              </a:rPr>
              <a:t>кварцевые жилы, </a:t>
            </a:r>
            <a:r>
              <a:rPr sz="1800" dirty="0">
                <a:latin typeface="Times New Roman"/>
                <a:cs typeface="Times New Roman"/>
              </a:rPr>
              <a:t>жильные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зоны</a:t>
            </a:r>
            <a:r>
              <a:rPr sz="1800" dirty="0">
                <a:latin typeface="Times New Roman"/>
                <a:cs typeface="Times New Roman"/>
              </a:rPr>
              <a:t> 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рудные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столбы.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Золото</a:t>
            </a:r>
            <a:r>
              <a:rPr sz="1800" spc="-10" dirty="0">
                <a:latin typeface="Times New Roman"/>
                <a:cs typeface="Times New Roman"/>
              </a:rPr>
              <a:t> характеризуется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неравномерным</a:t>
            </a:r>
            <a:r>
              <a:rPr sz="1800" spc="-5" dirty="0">
                <a:latin typeface="Times New Roman"/>
                <a:cs typeface="Times New Roman"/>
              </a:rPr>
              <a:t> распределением</a:t>
            </a:r>
            <a:r>
              <a:rPr sz="1800" dirty="0">
                <a:latin typeface="Times New Roman"/>
                <a:cs typeface="Times New Roman"/>
              </a:rPr>
              <a:t> и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встречается </a:t>
            </a:r>
            <a:r>
              <a:rPr sz="1800" spc="-10" dirty="0">
                <a:latin typeface="Times New Roman"/>
                <a:cs typeface="Times New Roman"/>
              </a:rPr>
              <a:t>как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5" dirty="0">
                <a:latin typeface="Times New Roman"/>
                <a:cs typeface="Times New Roman"/>
              </a:rPr>
              <a:t>самих </a:t>
            </a:r>
            <a:r>
              <a:rPr sz="1800" spc="-5" dirty="0">
                <a:latin typeface="Times New Roman"/>
                <a:cs typeface="Times New Roman"/>
              </a:rPr>
              <a:t>кварцевых </a:t>
            </a:r>
            <a:r>
              <a:rPr sz="1800" dirty="0">
                <a:latin typeface="Times New Roman"/>
                <a:cs typeface="Times New Roman"/>
              </a:rPr>
              <a:t>жилах, </a:t>
            </a:r>
            <a:r>
              <a:rPr sz="1800" spc="5" dirty="0">
                <a:latin typeface="Times New Roman"/>
                <a:cs typeface="Times New Roman"/>
              </a:rPr>
              <a:t>так </a:t>
            </a:r>
            <a:r>
              <a:rPr sz="1800" dirty="0">
                <a:latin typeface="Times New Roman"/>
                <a:cs typeface="Times New Roman"/>
              </a:rPr>
              <a:t>и в </a:t>
            </a:r>
            <a:r>
              <a:rPr sz="1800" spc="-10" dirty="0">
                <a:latin typeface="Times New Roman"/>
                <a:cs typeface="Times New Roman"/>
              </a:rPr>
              <a:t>межжильном </a:t>
            </a:r>
            <a:r>
              <a:rPr sz="1800" dirty="0">
                <a:latin typeface="Times New Roman"/>
                <a:cs typeface="Times New Roman"/>
              </a:rPr>
              <a:t>пространстве в </a:t>
            </a:r>
            <a:r>
              <a:rPr sz="1800" spc="-5" dirty="0">
                <a:latin typeface="Times New Roman"/>
                <a:cs typeface="Times New Roman"/>
              </a:rPr>
              <a:t>виде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прожилковой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минерализации.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Рудные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жилы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имеют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симметрично-зональное </a:t>
            </a:r>
            <a:r>
              <a:rPr sz="1800" spc="5" dirty="0">
                <a:latin typeface="Times New Roman"/>
                <a:cs typeface="Times New Roman"/>
              </a:rPr>
              <a:t> строение, </a:t>
            </a:r>
            <a:r>
              <a:rPr sz="1800" spc="-10" dirty="0">
                <a:latin typeface="Times New Roman"/>
                <a:cs typeface="Times New Roman"/>
              </a:rPr>
              <a:t>обусловленное чередованием </a:t>
            </a:r>
            <a:r>
              <a:rPr sz="1800" dirty="0">
                <a:latin typeface="Times New Roman"/>
                <a:cs typeface="Times New Roman"/>
              </a:rPr>
              <a:t>полос </a:t>
            </a:r>
            <a:r>
              <a:rPr sz="1800" spc="-10" dirty="0">
                <a:latin typeface="Times New Roman"/>
                <a:cs typeface="Times New Roman"/>
              </a:rPr>
              <a:t>кварца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5" dirty="0">
                <a:latin typeface="Times New Roman"/>
                <a:cs typeface="Times New Roman"/>
              </a:rPr>
              <a:t>халцедона </a:t>
            </a:r>
            <a:r>
              <a:rPr sz="1800" spc="-10" dirty="0">
                <a:latin typeface="Times New Roman"/>
                <a:cs typeface="Times New Roman"/>
              </a:rPr>
              <a:t>различного </a:t>
            </a:r>
            <a:r>
              <a:rPr sz="1800" spc="-5" dirty="0">
                <a:latin typeface="Times New Roman"/>
                <a:cs typeface="Times New Roman"/>
              </a:rPr>
              <a:t>цвета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плотности.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жильной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массе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встречаются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также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адуляр,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каолинит,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карбонаты.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Сульфиды </a:t>
            </a:r>
            <a:r>
              <a:rPr sz="1800" spc="-5" dirty="0">
                <a:latin typeface="Times New Roman"/>
                <a:cs typeface="Times New Roman"/>
              </a:rPr>
              <a:t>(до 0,5%) представлены </a:t>
            </a:r>
            <a:r>
              <a:rPr sz="1800" spc="-10" dirty="0">
                <a:latin typeface="Times New Roman"/>
                <a:cs typeface="Times New Roman"/>
              </a:rPr>
              <a:t>пиритом, </a:t>
            </a:r>
            <a:r>
              <a:rPr sz="1800" spc="-5" dirty="0">
                <a:latin typeface="Times New Roman"/>
                <a:cs typeface="Times New Roman"/>
              </a:rPr>
              <a:t>арсенопиритом, </a:t>
            </a:r>
            <a:r>
              <a:rPr sz="1800" spc="-15" dirty="0">
                <a:latin typeface="Times New Roman"/>
                <a:cs typeface="Times New Roman"/>
              </a:rPr>
              <a:t>халькопиритом. Золото 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тонкодисперсное,</a:t>
            </a:r>
            <a:r>
              <a:rPr sz="1800" spc="-10" dirty="0">
                <a:latin typeface="Times New Roman"/>
                <a:cs typeface="Times New Roman"/>
              </a:rPr>
              <a:t> отличается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высокой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серебристостью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примесью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сурьмы,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ртути, 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селена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теллура.</a:t>
            </a:r>
            <a:r>
              <a:rPr sz="1800" dirty="0">
                <a:latin typeface="Times New Roman"/>
                <a:cs typeface="Times New Roman"/>
              </a:rPr>
              <a:t> Пробность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золота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—650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750.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Золоту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постоянно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сопутствует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пираргирит, </a:t>
            </a:r>
            <a:r>
              <a:rPr sz="1800" dirty="0">
                <a:latin typeface="Times New Roman"/>
                <a:cs typeface="Times New Roman"/>
              </a:rPr>
              <a:t>а </a:t>
            </a:r>
            <a:r>
              <a:rPr sz="1800" spc="-5" dirty="0">
                <a:latin typeface="Times New Roman"/>
                <a:cs typeface="Times New Roman"/>
              </a:rPr>
              <a:t>также </a:t>
            </a:r>
            <a:r>
              <a:rPr sz="1800" spc="-10" dirty="0">
                <a:latin typeface="Times New Roman"/>
                <a:cs typeface="Times New Roman"/>
              </a:rPr>
              <a:t>блеклые </a:t>
            </a:r>
            <a:r>
              <a:rPr sz="1800" spc="-35" dirty="0">
                <a:latin typeface="Times New Roman"/>
                <a:cs typeface="Times New Roman"/>
              </a:rPr>
              <a:t>руды. </a:t>
            </a:r>
            <a:r>
              <a:rPr sz="1800" spc="-15" dirty="0">
                <a:latin typeface="Times New Roman"/>
                <a:cs typeface="Times New Roman"/>
              </a:rPr>
              <a:t>Гидротермальные </a:t>
            </a:r>
            <a:r>
              <a:rPr sz="1800" spc="-10" dirty="0">
                <a:latin typeface="Times New Roman"/>
                <a:cs typeface="Times New Roman"/>
              </a:rPr>
              <a:t>изменения </a:t>
            </a:r>
            <a:r>
              <a:rPr sz="1800" spc="-15" dirty="0">
                <a:latin typeface="Times New Roman"/>
                <a:cs typeface="Times New Roman"/>
              </a:rPr>
              <a:t>пород </a:t>
            </a:r>
            <a:r>
              <a:rPr sz="1800" spc="-5" dirty="0">
                <a:latin typeface="Times New Roman"/>
                <a:cs typeface="Times New Roman"/>
              </a:rPr>
              <a:t>выразились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последовательных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процессах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серицитизации,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окварцевания,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адуляризации,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каолинизации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10" dirty="0">
                <a:latin typeface="Times New Roman"/>
                <a:cs typeface="Times New Roman"/>
              </a:rPr>
              <a:t>карбонатизации. </a:t>
            </a:r>
            <a:r>
              <a:rPr sz="1800" spc="-15" dirty="0">
                <a:latin typeface="Times New Roman"/>
                <a:cs typeface="Times New Roman"/>
              </a:rPr>
              <a:t>Золото </a:t>
            </a:r>
            <a:r>
              <a:rPr sz="1800" dirty="0">
                <a:latin typeface="Times New Roman"/>
                <a:cs typeface="Times New Roman"/>
              </a:rPr>
              <a:t>выделялось в </a:t>
            </a:r>
            <a:r>
              <a:rPr sz="1800" spc="-20" dirty="0">
                <a:latin typeface="Times New Roman"/>
                <a:cs typeface="Times New Roman"/>
              </a:rPr>
              <a:t>одну </a:t>
            </a:r>
            <a:r>
              <a:rPr sz="1800" spc="-5" dirty="0">
                <a:latin typeface="Times New Roman"/>
                <a:cs typeface="Times New Roman"/>
              </a:rPr>
              <a:t>из </a:t>
            </a:r>
            <a:r>
              <a:rPr sz="1800" spc="-10" dirty="0">
                <a:latin typeface="Times New Roman"/>
                <a:cs typeface="Times New Roman"/>
              </a:rPr>
              <a:t>заключительных </a:t>
            </a:r>
            <a:r>
              <a:rPr sz="1800" dirty="0">
                <a:latin typeface="Times New Roman"/>
                <a:cs typeface="Times New Roman"/>
              </a:rPr>
              <a:t>стадий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гидротермального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процесса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температурах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150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270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°С </a:t>
            </a:r>
            <a:r>
              <a:rPr sz="1800" spc="-5" dirty="0">
                <a:latin typeface="Times New Roman"/>
                <a:cs typeface="Times New Roman"/>
              </a:rPr>
              <a:t>на </a:t>
            </a:r>
            <a:r>
              <a:rPr sz="1800" spc="-15" dirty="0">
                <a:latin typeface="Times New Roman"/>
                <a:cs typeface="Times New Roman"/>
              </a:rPr>
              <a:t>глубинах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200—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150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5473090"/>
            <a:ext cx="8988425" cy="11684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459"/>
              </a:spcBef>
            </a:pPr>
            <a:r>
              <a:rPr sz="1500" i="1" spc="-10" dirty="0">
                <a:latin typeface="Times New Roman"/>
                <a:cs typeface="Times New Roman"/>
              </a:rPr>
              <a:t>Схематический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геологический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разрез</a:t>
            </a:r>
            <a:r>
              <a:rPr sz="1500" i="1" spc="-5" dirty="0">
                <a:latin typeface="Times New Roman"/>
                <a:cs typeface="Times New Roman"/>
              </a:rPr>
              <a:t> кварцево-жильных</a:t>
            </a:r>
            <a:r>
              <a:rPr sz="1500" i="1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зон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500" b="1" i="1" spc="-20" dirty="0">
                <a:latin typeface="Times New Roman"/>
                <a:cs typeface="Times New Roman"/>
              </a:rPr>
              <a:t>Тасеевского</a:t>
            </a:r>
            <a:r>
              <a:rPr sz="1500" b="1" i="1" spc="340" dirty="0">
                <a:latin typeface="Times New Roman"/>
                <a:cs typeface="Times New Roman"/>
              </a:rPr>
              <a:t> </a:t>
            </a:r>
            <a:r>
              <a:rPr sz="1500" b="1" i="1" spc="-15" dirty="0">
                <a:latin typeface="Times New Roman"/>
                <a:cs typeface="Times New Roman"/>
              </a:rPr>
              <a:t>месторождения</a:t>
            </a:r>
            <a:r>
              <a:rPr sz="1500" b="1" i="1" spc="-10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(по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С.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С. 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spc="-20" dirty="0">
                <a:latin typeface="Times New Roman"/>
                <a:cs typeface="Times New Roman"/>
              </a:rPr>
              <a:t>Максимову, </a:t>
            </a:r>
            <a:r>
              <a:rPr sz="1500" i="1" dirty="0">
                <a:latin typeface="Times New Roman"/>
                <a:cs typeface="Times New Roman"/>
              </a:rPr>
              <a:t>Ж. </a:t>
            </a:r>
            <a:r>
              <a:rPr sz="1500" i="1" spc="-5" dirty="0">
                <a:latin typeface="Times New Roman"/>
                <a:cs typeface="Times New Roman"/>
              </a:rPr>
              <a:t>В. </a:t>
            </a:r>
            <a:r>
              <a:rPr sz="1500" i="1" spc="-25" dirty="0">
                <a:latin typeface="Times New Roman"/>
                <a:cs typeface="Times New Roman"/>
              </a:rPr>
              <a:t>Семинскому, </a:t>
            </a:r>
            <a:r>
              <a:rPr sz="1500" i="1" spc="-5" dirty="0">
                <a:latin typeface="Times New Roman"/>
                <a:cs typeface="Times New Roman"/>
              </a:rPr>
              <a:t>В. А. </a:t>
            </a:r>
            <a:r>
              <a:rPr sz="1500" i="1" spc="-10" dirty="0">
                <a:latin typeface="Times New Roman"/>
                <a:cs typeface="Times New Roman"/>
              </a:rPr>
              <a:t>Филонюку, </a:t>
            </a:r>
            <a:r>
              <a:rPr sz="1500" i="1" spc="-5" dirty="0">
                <a:latin typeface="Times New Roman"/>
                <a:cs typeface="Times New Roman"/>
              </a:rPr>
              <a:t>А. А. Черных, 1987) </a:t>
            </a:r>
            <a:r>
              <a:rPr sz="1500" i="1" dirty="0">
                <a:latin typeface="Times New Roman"/>
                <a:cs typeface="Times New Roman"/>
              </a:rPr>
              <a:t>1 — </a:t>
            </a:r>
            <a:r>
              <a:rPr sz="1500" i="1" spc="-10" dirty="0">
                <a:latin typeface="Times New Roman"/>
                <a:cs typeface="Times New Roman"/>
              </a:rPr>
              <a:t>четвертичные </a:t>
            </a:r>
            <a:r>
              <a:rPr sz="1500" i="1" spc="-5" dirty="0">
                <a:latin typeface="Times New Roman"/>
                <a:cs typeface="Times New Roman"/>
              </a:rPr>
              <a:t>отложения; </a:t>
            </a:r>
            <a:r>
              <a:rPr sz="1500" i="1" dirty="0">
                <a:latin typeface="Times New Roman"/>
                <a:cs typeface="Times New Roman"/>
              </a:rPr>
              <a:t>2—5 — 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песчаники, </a:t>
            </a:r>
            <a:r>
              <a:rPr sz="1500" i="1" spc="-5" dirty="0">
                <a:latin typeface="Times New Roman"/>
                <a:cs typeface="Times New Roman"/>
              </a:rPr>
              <a:t>алевролиты, </a:t>
            </a:r>
            <a:r>
              <a:rPr sz="1500" i="1" spc="-15" dirty="0">
                <a:latin typeface="Times New Roman"/>
                <a:cs typeface="Times New Roman"/>
              </a:rPr>
              <a:t>конгломераты, вулканомиктовые конгломераты </a:t>
            </a:r>
            <a:r>
              <a:rPr sz="1500" i="1" dirty="0">
                <a:latin typeface="Times New Roman"/>
                <a:cs typeface="Times New Roman"/>
              </a:rPr>
              <a:t>и </a:t>
            </a:r>
            <a:r>
              <a:rPr sz="1500" i="1" spc="-10" dirty="0">
                <a:latin typeface="Times New Roman"/>
                <a:cs typeface="Times New Roman"/>
              </a:rPr>
              <a:t>гравелиты верхнебалейской свиты 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с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прослоями:</a:t>
            </a:r>
            <a:r>
              <a:rPr sz="1500" i="1" dirty="0">
                <a:latin typeface="Times New Roman"/>
                <a:cs typeface="Times New Roman"/>
              </a:rPr>
              <a:t> 3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—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алевролитов,</a:t>
            </a:r>
            <a:r>
              <a:rPr sz="1500" i="1" dirty="0">
                <a:latin typeface="Times New Roman"/>
                <a:cs typeface="Times New Roman"/>
              </a:rPr>
              <a:t> 4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—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spc="-15" dirty="0">
                <a:latin typeface="Times New Roman"/>
                <a:cs typeface="Times New Roman"/>
              </a:rPr>
              <a:t>песчаников,</a:t>
            </a:r>
            <a:r>
              <a:rPr sz="1500" i="1" spc="-1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5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—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конгломератов;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6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—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spc="-15" dirty="0">
                <a:latin typeface="Times New Roman"/>
                <a:cs typeface="Times New Roman"/>
              </a:rPr>
              <a:t>конгломераты</a:t>
            </a:r>
            <a:r>
              <a:rPr sz="1500" i="1" spc="-1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с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прослоями </a:t>
            </a:r>
            <a:r>
              <a:rPr sz="1500" i="1" dirty="0">
                <a:latin typeface="Times New Roman"/>
                <a:cs typeface="Times New Roman"/>
              </a:rPr>
              <a:t> </a:t>
            </a:r>
            <a:r>
              <a:rPr sz="1500" i="1" spc="-15" dirty="0">
                <a:latin typeface="Times New Roman"/>
                <a:cs typeface="Times New Roman"/>
              </a:rPr>
              <a:t>песчаников</a:t>
            </a:r>
            <a:r>
              <a:rPr sz="1500" i="1" spc="-10" dirty="0">
                <a:latin typeface="Times New Roman"/>
                <a:cs typeface="Times New Roman"/>
              </a:rPr>
              <a:t> нижнебалейской</a:t>
            </a:r>
            <a:r>
              <a:rPr sz="1500" i="1" spc="-5" dirty="0">
                <a:latin typeface="Times New Roman"/>
                <a:cs typeface="Times New Roman"/>
              </a:rPr>
              <a:t> свиты;</a:t>
            </a:r>
            <a:r>
              <a:rPr sz="1500" i="1" dirty="0">
                <a:latin typeface="Times New Roman"/>
                <a:cs typeface="Times New Roman"/>
              </a:rPr>
              <a:t> 7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—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гранитоиды</a:t>
            </a:r>
            <a:r>
              <a:rPr sz="1500" i="1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ундинского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500" i="1" spc="-20" dirty="0">
                <a:latin typeface="Times New Roman"/>
                <a:cs typeface="Times New Roman"/>
              </a:rPr>
              <a:t>комплекса;</a:t>
            </a:r>
            <a:r>
              <a:rPr sz="1500" i="1" spc="-1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8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—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кварцевые</a:t>
            </a:r>
            <a:r>
              <a:rPr sz="1500" i="1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жилы</a:t>
            </a:r>
            <a:r>
              <a:rPr sz="1500" i="1" dirty="0">
                <a:latin typeface="Times New Roman"/>
                <a:cs typeface="Times New Roman"/>
              </a:rPr>
              <a:t> и 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кварцево-жильные</a:t>
            </a:r>
            <a:r>
              <a:rPr sz="1500" i="1" spc="-30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зоны;</a:t>
            </a:r>
            <a:r>
              <a:rPr sz="1500" i="1" dirty="0">
                <a:latin typeface="Times New Roman"/>
                <a:cs typeface="Times New Roman"/>
              </a:rPr>
              <a:t> 9</a:t>
            </a:r>
            <a:r>
              <a:rPr sz="1500" i="1" spc="-1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—</a:t>
            </a:r>
            <a:r>
              <a:rPr sz="1500" i="1" spc="10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разрывные</a:t>
            </a:r>
            <a:r>
              <a:rPr sz="1500" i="1" spc="-2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нарушения;</a:t>
            </a:r>
            <a:r>
              <a:rPr sz="1500" i="1" spc="2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10</a:t>
            </a:r>
            <a:r>
              <a:rPr sz="1500" i="1" spc="-1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—</a:t>
            </a:r>
            <a:r>
              <a:rPr sz="1500" i="1" spc="10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зона</a:t>
            </a:r>
            <a:r>
              <a:rPr sz="1500" i="1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повышенной</a:t>
            </a:r>
            <a:r>
              <a:rPr sz="1500" i="1" spc="10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рудоносности</a:t>
            </a:r>
            <a:endParaRPr sz="15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514" y="0"/>
            <a:ext cx="8784971" cy="549059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2904" y="237820"/>
            <a:ext cx="80822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0" dirty="0"/>
              <a:t>Метаморфогеные</a:t>
            </a:r>
            <a:r>
              <a:rPr spc="100" dirty="0"/>
              <a:t> </a:t>
            </a:r>
            <a:r>
              <a:rPr spc="-35" dirty="0"/>
              <a:t>месторождения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746" y="1016000"/>
            <a:ext cx="9013825" cy="414147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745"/>
              </a:spcBef>
            </a:pPr>
            <a:r>
              <a:rPr sz="2700" dirty="0">
                <a:latin typeface="Times New Roman"/>
                <a:cs typeface="Times New Roman"/>
              </a:rPr>
              <a:t>К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этой</a:t>
            </a:r>
            <a:r>
              <a:rPr sz="2700" spc="-10" dirty="0">
                <a:latin typeface="Times New Roman"/>
                <a:cs typeface="Times New Roman"/>
              </a:rPr>
              <a:t> генетической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группе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spc="5" dirty="0">
                <a:latin typeface="Times New Roman"/>
                <a:cs typeface="Times New Roman"/>
              </a:rPr>
              <a:t>относятся</a:t>
            </a:r>
            <a:r>
              <a:rPr sz="2700" spc="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многие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крупные </a:t>
            </a:r>
            <a:r>
              <a:rPr sz="270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месторождения</a:t>
            </a:r>
            <a:r>
              <a:rPr sz="2700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золота,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известные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в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различных</a:t>
            </a:r>
            <a:r>
              <a:rPr sz="2700" dirty="0">
                <a:latin typeface="Times New Roman"/>
                <a:cs typeface="Times New Roman"/>
              </a:rPr>
              <a:t> районах 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земного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шара.</a:t>
            </a:r>
            <a:r>
              <a:rPr sz="2700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Месторождения,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связанные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с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10" dirty="0">
                <a:latin typeface="Times New Roman"/>
                <a:cs typeface="Times New Roman"/>
              </a:rPr>
              <a:t>процессами </a:t>
            </a:r>
            <a:r>
              <a:rPr sz="2700" spc="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метаморфизма, </a:t>
            </a:r>
            <a:r>
              <a:rPr sz="2700" spc="-15" dirty="0">
                <a:latin typeface="Times New Roman"/>
                <a:cs typeface="Times New Roman"/>
              </a:rPr>
              <a:t>отчетливо </a:t>
            </a:r>
            <a:r>
              <a:rPr sz="2700" spc="-10" dirty="0">
                <a:latin typeface="Times New Roman"/>
                <a:cs typeface="Times New Roman"/>
              </a:rPr>
              <a:t>разделяются </a:t>
            </a:r>
            <a:r>
              <a:rPr sz="2700" spc="-5" dirty="0">
                <a:latin typeface="Times New Roman"/>
                <a:cs typeface="Times New Roman"/>
              </a:rPr>
              <a:t>на </a:t>
            </a:r>
            <a:r>
              <a:rPr sz="2700" spc="-20" dirty="0">
                <a:latin typeface="Times New Roman"/>
                <a:cs typeface="Times New Roman"/>
              </a:rPr>
              <a:t>два </a:t>
            </a:r>
            <a:r>
              <a:rPr sz="2700" dirty="0">
                <a:latin typeface="Times New Roman"/>
                <a:cs typeface="Times New Roman"/>
              </a:rPr>
              <a:t>генетических 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типа:</a:t>
            </a:r>
            <a:r>
              <a:rPr sz="2700" dirty="0">
                <a:latin typeface="Times New Roman"/>
                <a:cs typeface="Times New Roman"/>
              </a:rPr>
              <a:t> </a:t>
            </a:r>
            <a:r>
              <a:rPr sz="2700" b="1" spc="-10" dirty="0">
                <a:latin typeface="Times New Roman"/>
                <a:cs typeface="Times New Roman"/>
              </a:rPr>
              <a:t>флюидно-метаморфогенные</a:t>
            </a:r>
            <a:r>
              <a:rPr sz="2700" b="1" spc="-5" dirty="0">
                <a:latin typeface="Times New Roman"/>
                <a:cs typeface="Times New Roman"/>
              </a:rPr>
              <a:t> </a:t>
            </a:r>
            <a:r>
              <a:rPr sz="2700" b="1" dirty="0">
                <a:latin typeface="Times New Roman"/>
                <a:cs typeface="Times New Roman"/>
              </a:rPr>
              <a:t>и</a:t>
            </a:r>
            <a:r>
              <a:rPr sz="2700" b="1" spc="5" dirty="0">
                <a:latin typeface="Times New Roman"/>
                <a:cs typeface="Times New Roman"/>
              </a:rPr>
              <a:t> </a:t>
            </a:r>
            <a:r>
              <a:rPr sz="2700" b="1" spc="-5" dirty="0">
                <a:latin typeface="Times New Roman"/>
                <a:cs typeface="Times New Roman"/>
              </a:rPr>
              <a:t>осадочно- </a:t>
            </a:r>
            <a:r>
              <a:rPr sz="2700" b="1" dirty="0">
                <a:latin typeface="Times New Roman"/>
                <a:cs typeface="Times New Roman"/>
              </a:rPr>
              <a:t> </a:t>
            </a:r>
            <a:r>
              <a:rPr sz="2700" b="1" spc="-5" dirty="0">
                <a:latin typeface="Times New Roman"/>
                <a:cs typeface="Times New Roman"/>
              </a:rPr>
              <a:t>метаморфогенные</a:t>
            </a:r>
            <a:r>
              <a:rPr sz="2700" spc="-5" dirty="0">
                <a:latin typeface="Times New Roman"/>
                <a:cs typeface="Times New Roman"/>
              </a:rPr>
              <a:t>.</a:t>
            </a:r>
            <a:endParaRPr sz="270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ct val="80000"/>
              </a:lnSpc>
              <a:spcBef>
                <a:spcPts val="650"/>
              </a:spcBef>
              <a:buFont typeface="Microsoft Sans Serif"/>
              <a:buChar char="•"/>
              <a:tabLst>
                <a:tab pos="441325" algn="l"/>
              </a:tabLst>
            </a:pPr>
            <a:r>
              <a:rPr dirty="0"/>
              <a:t>	</a:t>
            </a:r>
            <a:r>
              <a:rPr sz="2700" spc="-10" dirty="0">
                <a:latin typeface="Times New Roman"/>
                <a:cs typeface="Times New Roman"/>
              </a:rPr>
              <a:t>Месторождения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первого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типа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приурочены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к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20" dirty="0">
                <a:latin typeface="Times New Roman"/>
                <a:cs typeface="Times New Roman"/>
              </a:rPr>
              <a:t>областям 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метаморфизма</a:t>
            </a:r>
            <a:r>
              <a:rPr sz="2700" dirty="0">
                <a:latin typeface="Times New Roman"/>
                <a:cs typeface="Times New Roman"/>
              </a:rPr>
              <a:t> и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динамометаморфизма</a:t>
            </a:r>
            <a:r>
              <a:rPr sz="2700" dirty="0">
                <a:latin typeface="Times New Roman"/>
                <a:cs typeface="Times New Roman"/>
              </a:rPr>
              <a:t> с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интенсивным </a:t>
            </a:r>
            <a:r>
              <a:rPr sz="2700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проявлением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флюидных</a:t>
            </a:r>
            <a:r>
              <a:rPr sz="2700" spc="650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гидротермальных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spc="5" dirty="0">
                <a:latin typeface="Times New Roman"/>
                <a:cs typeface="Times New Roman"/>
              </a:rPr>
              <a:t>процессов. </a:t>
            </a:r>
            <a:r>
              <a:rPr sz="2700" spc="10" dirty="0">
                <a:latin typeface="Times New Roman"/>
                <a:cs typeface="Times New Roman"/>
              </a:rPr>
              <a:t> </a:t>
            </a:r>
            <a:r>
              <a:rPr sz="2700" spc="-20" dirty="0">
                <a:latin typeface="Times New Roman"/>
                <a:cs typeface="Times New Roman"/>
              </a:rPr>
              <a:t>Флюидные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системы,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формирующие</a:t>
            </a:r>
            <a:r>
              <a:rPr sz="270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промышленное </a:t>
            </a:r>
            <a:r>
              <a:rPr sz="2700" spc="-660" dirty="0">
                <a:latin typeface="Times New Roman"/>
                <a:cs typeface="Times New Roman"/>
              </a:rPr>
              <a:t> </a:t>
            </a:r>
            <a:r>
              <a:rPr sz="2700" spc="-20" dirty="0">
                <a:latin typeface="Times New Roman"/>
                <a:cs typeface="Times New Roman"/>
              </a:rPr>
              <a:t>оруденение,</a:t>
            </a:r>
            <a:r>
              <a:rPr sz="2700" spc="-15" dirty="0">
                <a:latin typeface="Times New Roman"/>
                <a:cs typeface="Times New Roman"/>
              </a:rPr>
              <a:t> имеют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глубинное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20" dirty="0">
                <a:latin typeface="Times New Roman"/>
                <a:cs typeface="Times New Roman"/>
              </a:rPr>
              <a:t>происхождение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и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часто 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являются золотоносными.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746" y="5131689"/>
            <a:ext cx="552513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354965" algn="l"/>
                <a:tab pos="355600" algn="l"/>
                <a:tab pos="1217930" algn="l"/>
                <a:tab pos="2891790" algn="l"/>
                <a:tab pos="4058920" algn="l"/>
              </a:tabLst>
            </a:pPr>
            <a:r>
              <a:rPr sz="2700" spc="-70" dirty="0">
                <a:latin typeface="Times New Roman"/>
                <a:cs typeface="Times New Roman"/>
              </a:rPr>
              <a:t>Ко	</a:t>
            </a:r>
            <a:r>
              <a:rPr sz="2700" spc="-25" dirty="0">
                <a:latin typeface="Times New Roman"/>
                <a:cs typeface="Times New Roman"/>
              </a:rPr>
              <a:t>второму	</a:t>
            </a:r>
            <a:r>
              <a:rPr sz="2700" spc="-5" dirty="0">
                <a:latin typeface="Times New Roman"/>
                <a:cs typeface="Times New Roman"/>
              </a:rPr>
              <a:t>типу	</a:t>
            </a:r>
            <a:r>
              <a:rPr sz="2700" dirty="0">
                <a:latin typeface="Times New Roman"/>
                <a:cs typeface="Times New Roman"/>
              </a:rPr>
              <a:t>относятся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31738" y="5131689"/>
            <a:ext cx="303022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" dirty="0">
                <a:latin typeface="Times New Roman"/>
                <a:cs typeface="Times New Roman"/>
              </a:rPr>
              <a:t>метаморфизованные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6646" y="5460898"/>
            <a:ext cx="8668385" cy="109601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745"/>
              </a:spcBef>
            </a:pPr>
            <a:r>
              <a:rPr sz="2700" spc="-5" dirty="0">
                <a:latin typeface="Times New Roman"/>
                <a:cs typeface="Times New Roman"/>
              </a:rPr>
              <a:t>месторождения</a:t>
            </a:r>
            <a:r>
              <a:rPr sz="2700" dirty="0">
                <a:latin typeface="Times New Roman"/>
                <a:cs typeface="Times New Roman"/>
              </a:rPr>
              <a:t> с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первично</a:t>
            </a:r>
            <a:r>
              <a:rPr sz="2700" dirty="0">
                <a:latin typeface="Times New Roman"/>
                <a:cs typeface="Times New Roman"/>
              </a:rPr>
              <a:t> осадочным</a:t>
            </a:r>
            <a:r>
              <a:rPr sz="2700" spc="680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накоплением 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золота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и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последующим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20" dirty="0">
                <a:latin typeface="Times New Roman"/>
                <a:cs typeface="Times New Roman"/>
              </a:rPr>
              <a:t>его</a:t>
            </a:r>
            <a:r>
              <a:rPr sz="2700" spc="-1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перераспределением</a:t>
            </a:r>
            <a:r>
              <a:rPr sz="2700" spc="67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в </a:t>
            </a:r>
            <a:r>
              <a:rPr sz="2700" spc="-660" dirty="0">
                <a:latin typeface="Times New Roman"/>
                <a:cs typeface="Times New Roman"/>
              </a:rPr>
              <a:t> </a:t>
            </a:r>
            <a:r>
              <a:rPr sz="2700" spc="10" dirty="0">
                <a:latin typeface="Times New Roman"/>
                <a:cs typeface="Times New Roman"/>
              </a:rPr>
              <a:t>процессе</a:t>
            </a:r>
            <a:r>
              <a:rPr sz="2700" spc="-10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метаморфизма.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1331" y="0"/>
            <a:ext cx="684212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9080" marR="5080" indent="-1517015">
              <a:lnSpc>
                <a:spcPct val="100000"/>
              </a:lnSpc>
              <a:spcBef>
                <a:spcPts val="100"/>
              </a:spcBef>
            </a:pPr>
            <a:r>
              <a:rPr sz="3600" b="1" i="1" spc="-50" dirty="0">
                <a:latin typeface="Arial"/>
                <a:cs typeface="Arial"/>
              </a:rPr>
              <a:t>Ф</a:t>
            </a:r>
            <a:r>
              <a:rPr sz="3600" b="1" i="1" spc="-5" dirty="0">
                <a:latin typeface="Arial"/>
                <a:cs typeface="Arial"/>
              </a:rPr>
              <a:t>люид</a:t>
            </a:r>
            <a:r>
              <a:rPr sz="3600" b="1" i="1" spc="-15" dirty="0">
                <a:latin typeface="Arial"/>
                <a:cs typeface="Arial"/>
              </a:rPr>
              <a:t>н</a:t>
            </a:r>
            <a:r>
              <a:rPr sz="3600" b="1" i="1" spc="-5" dirty="0">
                <a:latin typeface="Arial"/>
                <a:cs typeface="Arial"/>
              </a:rPr>
              <a:t>о</a:t>
            </a:r>
            <a:r>
              <a:rPr sz="3600" b="1" i="1" dirty="0">
                <a:latin typeface="Arial"/>
                <a:cs typeface="Arial"/>
              </a:rPr>
              <a:t>-метаморфо</a:t>
            </a:r>
            <a:r>
              <a:rPr sz="3600" b="1" i="1" spc="-95" dirty="0">
                <a:latin typeface="Arial"/>
                <a:cs typeface="Arial"/>
              </a:rPr>
              <a:t>г</a:t>
            </a:r>
            <a:r>
              <a:rPr sz="3600" b="1" i="1" spc="-5" dirty="0">
                <a:latin typeface="Arial"/>
                <a:cs typeface="Arial"/>
              </a:rPr>
              <a:t>енные  </a:t>
            </a:r>
            <a:r>
              <a:rPr sz="3600" b="1" i="1" spc="-10" dirty="0">
                <a:latin typeface="Arial"/>
                <a:cs typeface="Arial"/>
              </a:rPr>
              <a:t>месторождения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397" y="1076959"/>
            <a:ext cx="8877300" cy="2526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000" spc="-5" dirty="0">
                <a:latin typeface="Times New Roman"/>
                <a:cs typeface="Times New Roman"/>
              </a:rPr>
              <a:t>Эти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месторождения</a:t>
            </a:r>
            <a:r>
              <a:rPr sz="2000" dirty="0">
                <a:latin typeface="Times New Roman"/>
                <a:cs typeface="Times New Roman"/>
              </a:rPr>
              <a:t> составляют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одну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из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наиболее важных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промышленных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групп.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Они,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как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правило,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содержат</a:t>
            </a:r>
            <a:r>
              <a:rPr sz="2000" spc="-10" dirty="0">
                <a:latin typeface="Times New Roman"/>
                <a:cs typeface="Times New Roman"/>
              </a:rPr>
              <a:t> значительные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запасы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золота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имеют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широкое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распространение.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ним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относятся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месторождения</a:t>
            </a:r>
            <a:r>
              <a:rPr sz="2000" spc="49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США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(Хоумстейк,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Джуно),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Бразилии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(Морру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Велью),</a:t>
            </a:r>
            <a:r>
              <a:rPr sz="2000" dirty="0">
                <a:latin typeface="Times New Roman"/>
                <a:cs typeface="Times New Roman"/>
              </a:rPr>
              <a:t> Австралии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(Калгурли).</a:t>
            </a:r>
            <a:r>
              <a:rPr sz="2000" dirty="0">
                <a:latin typeface="Times New Roman"/>
                <a:cs typeface="Times New Roman"/>
              </a:rPr>
              <a:t> Из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месторождений</a:t>
            </a:r>
            <a:r>
              <a:rPr sz="2000" dirty="0">
                <a:latin typeface="Times New Roman"/>
                <a:cs typeface="Times New Roman"/>
              </a:rPr>
              <a:t> России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следует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назвать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Сухой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70" dirty="0">
                <a:latin typeface="Times New Roman"/>
                <a:cs typeface="Times New Roman"/>
              </a:rPr>
              <a:t>Лог,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Советское,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Зун-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Холбинское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(Восточная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Сибирь),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рудный</a:t>
            </a:r>
            <a:r>
              <a:rPr sz="2000" spc="-5" dirty="0">
                <a:latin typeface="Times New Roman"/>
                <a:cs typeface="Times New Roman"/>
              </a:rPr>
              <a:t> узел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(Якутия).</a:t>
            </a:r>
            <a:endParaRPr sz="200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ct val="100000"/>
              </a:lnSpc>
              <a:spcBef>
                <a:spcPts val="48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000" spc="-5" dirty="0">
                <a:latin typeface="Times New Roman"/>
                <a:cs typeface="Times New Roman"/>
              </a:rPr>
              <a:t>Основные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особенности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таких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месторождений</a:t>
            </a:r>
            <a:r>
              <a:rPr sz="2000" dirty="0">
                <a:latin typeface="Times New Roman"/>
                <a:cs typeface="Times New Roman"/>
              </a:rPr>
              <a:t> —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приуроченость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зонам 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метаморфизма</a:t>
            </a:r>
            <a:r>
              <a:rPr sz="2000" b="1" spc="1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в</a:t>
            </a:r>
            <a:r>
              <a:rPr sz="2000" b="1" spc="13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зеленокаменных</a:t>
            </a:r>
            <a:r>
              <a:rPr sz="2000" b="1" spc="16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поясах</a:t>
            </a:r>
            <a:r>
              <a:rPr sz="2000" b="1" spc="15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или</a:t>
            </a:r>
            <a:r>
              <a:rPr sz="2000" spc="15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древних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прогибах;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залегание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5297" y="3881754"/>
            <a:ext cx="790320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22475" algn="l"/>
                <a:tab pos="2792095" algn="l"/>
                <a:tab pos="3128010" algn="l"/>
                <a:tab pos="3843020" algn="l"/>
                <a:tab pos="5176520" algn="l"/>
                <a:tab pos="5790565" algn="l"/>
                <a:tab pos="6957059" algn="l"/>
              </a:tabLst>
            </a:pPr>
            <a:r>
              <a:rPr sz="2000" dirty="0">
                <a:latin typeface="Times New Roman"/>
                <a:cs typeface="Times New Roman"/>
              </a:rPr>
              <a:t>черн</a:t>
            </a:r>
            <a:r>
              <a:rPr sz="2000" spc="50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сл</a:t>
            </a:r>
            <a:r>
              <a:rPr sz="2000" spc="-10" dirty="0">
                <a:latin typeface="Times New Roman"/>
                <a:cs typeface="Times New Roman"/>
              </a:rPr>
              <a:t>а</a:t>
            </a:r>
            <a:r>
              <a:rPr sz="2000" spc="-5" dirty="0">
                <a:latin typeface="Times New Roman"/>
                <a:cs typeface="Times New Roman"/>
              </a:rPr>
              <a:t>н</a:t>
            </a:r>
            <a:r>
              <a:rPr sz="2000" spc="-10" dirty="0">
                <a:latin typeface="Times New Roman"/>
                <a:cs typeface="Times New Roman"/>
              </a:rPr>
              <a:t>ц</a:t>
            </a:r>
            <a:r>
              <a:rPr sz="2000" dirty="0">
                <a:latin typeface="Times New Roman"/>
                <a:cs typeface="Times New Roman"/>
              </a:rPr>
              <a:t>евых	</a:t>
            </a:r>
            <a:r>
              <a:rPr sz="2000" spc="-40" dirty="0">
                <a:latin typeface="Times New Roman"/>
                <a:cs typeface="Times New Roman"/>
              </a:rPr>
              <a:t>т</a:t>
            </a:r>
            <a:r>
              <a:rPr sz="2000" spc="-20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лщ	в	</a:t>
            </a:r>
            <a:r>
              <a:rPr sz="2000" spc="-5" dirty="0">
                <a:latin typeface="Times New Roman"/>
                <a:cs typeface="Times New Roman"/>
              </a:rPr>
              <a:t>вид</a:t>
            </a:r>
            <a:r>
              <a:rPr sz="2000" dirty="0">
                <a:latin typeface="Times New Roman"/>
                <a:cs typeface="Times New Roman"/>
              </a:rPr>
              <a:t>е	</a:t>
            </a:r>
            <a:r>
              <a:rPr sz="2000" spc="-15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о</a:t>
            </a:r>
            <a:r>
              <a:rPr sz="2000" spc="-100" dirty="0">
                <a:latin typeface="Times New Roman"/>
                <a:cs typeface="Times New Roman"/>
              </a:rPr>
              <a:t>г</a:t>
            </a:r>
            <a:r>
              <a:rPr sz="2000" dirty="0">
                <a:latin typeface="Times New Roman"/>
                <a:cs typeface="Times New Roman"/>
              </a:rPr>
              <a:t>ла</a:t>
            </a:r>
            <a:r>
              <a:rPr sz="2000" spc="-10" dirty="0">
                <a:latin typeface="Times New Roman"/>
                <a:cs typeface="Times New Roman"/>
              </a:rPr>
              <a:t>с</a:t>
            </a:r>
            <a:r>
              <a:rPr sz="2000" spc="-5" dirty="0">
                <a:latin typeface="Times New Roman"/>
                <a:cs typeface="Times New Roman"/>
              </a:rPr>
              <a:t>н</a:t>
            </a:r>
            <a:r>
              <a:rPr sz="2000" spc="-10" dirty="0">
                <a:latin typeface="Times New Roman"/>
                <a:cs typeface="Times New Roman"/>
              </a:rPr>
              <a:t>ы</a:t>
            </a:r>
            <a:r>
              <a:rPr sz="2000" dirty="0">
                <a:latin typeface="Times New Roman"/>
                <a:cs typeface="Times New Roman"/>
              </a:rPr>
              <a:t>х	</a:t>
            </a:r>
            <a:r>
              <a:rPr sz="2000" spc="-5" dirty="0">
                <a:latin typeface="Times New Roman"/>
                <a:cs typeface="Times New Roman"/>
              </a:rPr>
              <a:t>ил</a:t>
            </a:r>
            <a:r>
              <a:rPr sz="2000" dirty="0">
                <a:latin typeface="Times New Roman"/>
                <a:cs typeface="Times New Roman"/>
              </a:rPr>
              <a:t>и	</a:t>
            </a:r>
            <a:r>
              <a:rPr sz="2000" spc="5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о</a:t>
            </a:r>
            <a:r>
              <a:rPr sz="2000" spc="-100" dirty="0">
                <a:latin typeface="Times New Roman"/>
                <a:cs typeface="Times New Roman"/>
              </a:rPr>
              <a:t>г</a:t>
            </a:r>
            <a:r>
              <a:rPr sz="2000" dirty="0">
                <a:latin typeface="Times New Roman"/>
                <a:cs typeface="Times New Roman"/>
              </a:rPr>
              <a:t>ла</a:t>
            </a:r>
            <a:r>
              <a:rPr sz="2000" spc="-10" dirty="0">
                <a:latin typeface="Times New Roman"/>
                <a:cs typeface="Times New Roman"/>
              </a:rPr>
              <a:t>с</a:t>
            </a:r>
            <a:r>
              <a:rPr sz="2000" spc="-5" dirty="0">
                <a:latin typeface="Times New Roman"/>
                <a:cs typeface="Times New Roman"/>
              </a:rPr>
              <a:t>н</a:t>
            </a:r>
            <a:r>
              <a:rPr sz="2000" dirty="0">
                <a:latin typeface="Times New Roman"/>
                <a:cs typeface="Times New Roman"/>
              </a:rPr>
              <a:t>о	</a:t>
            </a:r>
            <a:r>
              <a:rPr sz="2000" spc="20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е</a:t>
            </a:r>
            <a:r>
              <a:rPr sz="2000" spc="-30" dirty="0">
                <a:latin typeface="Times New Roman"/>
                <a:cs typeface="Times New Roman"/>
              </a:rPr>
              <a:t>к</a:t>
            </a:r>
            <a:r>
              <a:rPr sz="2000" spc="-20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щих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5297" y="3576573"/>
            <a:ext cx="853440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8255" algn="r">
              <a:lnSpc>
                <a:spcPct val="100000"/>
              </a:lnSpc>
              <a:spcBef>
                <a:spcPts val="105"/>
              </a:spcBef>
              <a:tabLst>
                <a:tab pos="1005205" algn="l"/>
                <a:tab pos="3359150" algn="l"/>
                <a:tab pos="5921375" algn="l"/>
                <a:tab pos="8107045" algn="l"/>
              </a:tabLst>
            </a:pPr>
            <a:r>
              <a:rPr sz="2000" dirty="0">
                <a:latin typeface="Times New Roman"/>
                <a:cs typeface="Times New Roman"/>
              </a:rPr>
              <a:t>ср</a:t>
            </a:r>
            <a:r>
              <a:rPr sz="2000" spc="-35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ди	ме</a:t>
            </a:r>
            <a:r>
              <a:rPr sz="2000" spc="20" dirty="0">
                <a:latin typeface="Times New Roman"/>
                <a:cs typeface="Times New Roman"/>
              </a:rPr>
              <a:t>т</a:t>
            </a:r>
            <a:r>
              <a:rPr sz="2000" spc="-15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морфич</a:t>
            </a:r>
            <a:r>
              <a:rPr sz="2000" spc="40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ск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х	</a:t>
            </a:r>
            <a:r>
              <a:rPr sz="2000" spc="-5" dirty="0">
                <a:latin typeface="Times New Roman"/>
                <a:cs typeface="Times New Roman"/>
              </a:rPr>
              <a:t>п</a:t>
            </a:r>
            <a:r>
              <a:rPr sz="2000" spc="35" dirty="0">
                <a:latin typeface="Times New Roman"/>
                <a:cs typeface="Times New Roman"/>
              </a:rPr>
              <a:t>е</a:t>
            </a:r>
            <a:r>
              <a:rPr sz="2000" spc="-40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чан</a:t>
            </a:r>
            <a:r>
              <a:rPr sz="2000" spc="-10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15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ла</a:t>
            </a:r>
            <a:r>
              <a:rPr sz="2000" spc="-15" dirty="0">
                <a:latin typeface="Times New Roman"/>
                <a:cs typeface="Times New Roman"/>
              </a:rPr>
              <a:t>н</a:t>
            </a:r>
            <a:r>
              <a:rPr sz="2000" spc="-5" dirty="0">
                <a:latin typeface="Times New Roman"/>
                <a:cs typeface="Times New Roman"/>
              </a:rPr>
              <a:t>ц</a:t>
            </a:r>
            <a:r>
              <a:rPr sz="2000" dirty="0">
                <a:latin typeface="Times New Roman"/>
                <a:cs typeface="Times New Roman"/>
              </a:rPr>
              <a:t>е</a:t>
            </a:r>
            <a:r>
              <a:rPr sz="2000" spc="-5" dirty="0">
                <a:latin typeface="Times New Roman"/>
                <a:cs typeface="Times New Roman"/>
              </a:rPr>
              <a:t>вы</a:t>
            </a:r>
            <a:r>
              <a:rPr sz="2000" spc="10" dirty="0">
                <a:latin typeface="Times New Roman"/>
                <a:cs typeface="Times New Roman"/>
              </a:rPr>
              <a:t>х</a:t>
            </a:r>
            <a:r>
              <a:rPr sz="2000" dirty="0">
                <a:latin typeface="Times New Roman"/>
                <a:cs typeface="Times New Roman"/>
              </a:rPr>
              <a:t>,	зел</a:t>
            </a:r>
            <a:r>
              <a:rPr sz="2000" spc="-10" dirty="0">
                <a:latin typeface="Times New Roman"/>
                <a:cs typeface="Times New Roman"/>
              </a:rPr>
              <a:t>е</a:t>
            </a:r>
            <a:r>
              <a:rPr sz="2000" spc="-5" dirty="0">
                <a:latin typeface="Times New Roman"/>
                <a:cs typeface="Times New Roman"/>
              </a:rPr>
              <a:t>но</a:t>
            </a:r>
            <a:r>
              <a:rPr sz="2000" spc="-40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аменных	</a:t>
            </a:r>
            <a:r>
              <a:rPr sz="2000" spc="-5" dirty="0">
                <a:latin typeface="Times New Roman"/>
                <a:cs typeface="Times New Roman"/>
              </a:rPr>
              <a:t>или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тел,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5297" y="4186554"/>
            <a:ext cx="85318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5" dirty="0">
                <a:latin typeface="Times New Roman"/>
                <a:cs typeface="Times New Roman"/>
              </a:rPr>
              <a:t>контролируемых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зонами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рассланцевания</a:t>
            </a:r>
            <a:r>
              <a:rPr sz="2000" spc="2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элементами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складчатых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структур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5297" y="4491354"/>
            <a:ext cx="68726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0975" algn="l"/>
                <a:tab pos="2391410" algn="l"/>
                <a:tab pos="3649345" algn="l"/>
                <a:tab pos="4871720" algn="l"/>
                <a:tab pos="6325870" algn="l"/>
              </a:tabLst>
            </a:pPr>
            <a:r>
              <a:rPr sz="2000" dirty="0">
                <a:latin typeface="Times New Roman"/>
                <a:cs typeface="Times New Roman"/>
              </a:rPr>
              <a:t>(з</a:t>
            </a:r>
            <a:r>
              <a:rPr sz="2000" spc="-15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м</a:t>
            </a:r>
            <a:r>
              <a:rPr sz="2000" spc="-110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о</a:t>
            </a:r>
            <a:r>
              <a:rPr sz="2000" spc="5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ые	части	ск</a:t>
            </a:r>
            <a:r>
              <a:rPr sz="2000" spc="-10" dirty="0">
                <a:latin typeface="Times New Roman"/>
                <a:cs typeface="Times New Roman"/>
              </a:rPr>
              <a:t>л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-15" dirty="0">
                <a:latin typeface="Times New Roman"/>
                <a:cs typeface="Times New Roman"/>
              </a:rPr>
              <a:t>д</a:t>
            </a:r>
            <a:r>
              <a:rPr sz="2000" dirty="0">
                <a:latin typeface="Times New Roman"/>
                <a:cs typeface="Times New Roman"/>
              </a:rPr>
              <a:t>ок,	м</a:t>
            </a:r>
            <a:r>
              <a:rPr sz="2000" spc="-90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льд</a:t>
            </a:r>
            <a:r>
              <a:rPr sz="2000" spc="-10" dirty="0">
                <a:latin typeface="Times New Roman"/>
                <a:cs typeface="Times New Roman"/>
              </a:rPr>
              <a:t>ы</a:t>
            </a:r>
            <a:r>
              <a:rPr sz="2000" dirty="0">
                <a:latin typeface="Times New Roman"/>
                <a:cs typeface="Times New Roman"/>
              </a:rPr>
              <a:t>,	</a:t>
            </a:r>
            <a:r>
              <a:rPr sz="2000" spc="-50" dirty="0">
                <a:latin typeface="Times New Roman"/>
                <a:cs typeface="Times New Roman"/>
              </a:rPr>
              <a:t>ф</a:t>
            </a:r>
            <a:r>
              <a:rPr sz="2000" dirty="0">
                <a:latin typeface="Times New Roman"/>
                <a:cs typeface="Times New Roman"/>
              </a:rPr>
              <a:t>ле</a:t>
            </a:r>
            <a:r>
              <a:rPr sz="2000" spc="-60" dirty="0">
                <a:latin typeface="Times New Roman"/>
                <a:cs typeface="Times New Roman"/>
              </a:rPr>
              <a:t>к</a:t>
            </a:r>
            <a:r>
              <a:rPr sz="2000" spc="-30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уры,	</a:t>
            </a:r>
            <a:r>
              <a:rPr sz="2000" spc="-15" dirty="0">
                <a:latin typeface="Times New Roman"/>
                <a:cs typeface="Times New Roman"/>
              </a:rPr>
              <a:t>з</a:t>
            </a:r>
            <a:r>
              <a:rPr sz="2000" dirty="0">
                <a:latin typeface="Times New Roman"/>
                <a:cs typeface="Times New Roman"/>
              </a:rPr>
              <a:t>оны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5297" y="4491354"/>
            <a:ext cx="853059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186295">
              <a:lnSpc>
                <a:spcPct val="100000"/>
              </a:lnSpc>
              <a:spcBef>
                <a:spcPts val="100"/>
              </a:spcBef>
              <a:tabLst>
                <a:tab pos="1827530" algn="l"/>
                <a:tab pos="3807460" algn="l"/>
                <a:tab pos="4152265" algn="l"/>
                <a:tab pos="5261610" algn="l"/>
                <a:tab pos="6995159" algn="l"/>
              </a:tabLst>
            </a:pPr>
            <a:r>
              <a:rPr sz="2000" spc="-5" dirty="0">
                <a:latin typeface="Times New Roman"/>
                <a:cs typeface="Times New Roman"/>
              </a:rPr>
              <a:t>н</a:t>
            </a:r>
            <a:r>
              <a:rPr sz="2000" dirty="0">
                <a:latin typeface="Times New Roman"/>
                <a:cs typeface="Times New Roman"/>
              </a:rPr>
              <a:t>ал</a:t>
            </a:r>
            <a:r>
              <a:rPr sz="2000" spc="-50" dirty="0">
                <a:latin typeface="Times New Roman"/>
                <a:cs typeface="Times New Roman"/>
              </a:rPr>
              <a:t>о</a:t>
            </a:r>
            <a:r>
              <a:rPr sz="2000" spc="-30" dirty="0">
                <a:latin typeface="Times New Roman"/>
                <a:cs typeface="Times New Roman"/>
              </a:rPr>
              <a:t>ж</a:t>
            </a:r>
            <a:r>
              <a:rPr sz="2000" dirty="0">
                <a:latin typeface="Times New Roman"/>
                <a:cs typeface="Times New Roman"/>
              </a:rPr>
              <a:t>ен</a:t>
            </a:r>
            <a:r>
              <a:rPr sz="2000" spc="-10" dirty="0">
                <a:latin typeface="Times New Roman"/>
                <a:cs typeface="Times New Roman"/>
              </a:rPr>
              <a:t>н</a:t>
            </a:r>
            <a:r>
              <a:rPr sz="2000" dirty="0">
                <a:latin typeface="Times New Roman"/>
                <a:cs typeface="Times New Roman"/>
              </a:rPr>
              <a:t>ой  ск</a:t>
            </a:r>
            <a:r>
              <a:rPr sz="2000" spc="-10" dirty="0">
                <a:latin typeface="Times New Roman"/>
                <a:cs typeface="Times New Roman"/>
              </a:rPr>
              <a:t>л</a:t>
            </a:r>
            <a:r>
              <a:rPr sz="2000" dirty="0">
                <a:latin typeface="Times New Roman"/>
                <a:cs typeface="Times New Roman"/>
              </a:rPr>
              <a:t>адч</a:t>
            </a:r>
            <a:r>
              <a:rPr sz="2000" spc="-55" dirty="0">
                <a:latin typeface="Times New Roman"/>
                <a:cs typeface="Times New Roman"/>
              </a:rPr>
              <a:t>а</a:t>
            </a:r>
            <a:r>
              <a:rPr sz="2000" spc="-40" dirty="0">
                <a:latin typeface="Times New Roman"/>
                <a:cs typeface="Times New Roman"/>
              </a:rPr>
              <a:t>т</a:t>
            </a:r>
            <a:r>
              <a:rPr sz="2000" spc="50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ст</a:t>
            </a:r>
            <a:r>
              <a:rPr sz="2000" spc="-5" dirty="0">
                <a:latin typeface="Times New Roman"/>
                <a:cs typeface="Times New Roman"/>
              </a:rPr>
              <a:t>и</a:t>
            </a:r>
            <a:r>
              <a:rPr sz="2000" spc="-10" dirty="0">
                <a:latin typeface="Times New Roman"/>
                <a:cs typeface="Times New Roman"/>
              </a:rPr>
              <a:t>)</a:t>
            </a:r>
            <a:r>
              <a:rPr sz="2000" dirty="0">
                <a:latin typeface="Times New Roman"/>
                <a:cs typeface="Times New Roman"/>
              </a:rPr>
              <a:t>;	</a:t>
            </a:r>
            <a:r>
              <a:rPr sz="2000" spc="-5" dirty="0">
                <a:latin typeface="Times New Roman"/>
                <a:cs typeface="Times New Roman"/>
              </a:rPr>
              <a:t>при</a:t>
            </a:r>
            <a:r>
              <a:rPr sz="2000" spc="-10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р</a:t>
            </a:r>
            <a:r>
              <a:rPr sz="2000" spc="-50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че</a:t>
            </a:r>
            <a:r>
              <a:rPr sz="2000" spc="-20" dirty="0">
                <a:latin typeface="Times New Roman"/>
                <a:cs typeface="Times New Roman"/>
              </a:rPr>
              <a:t>н</a:t>
            </a:r>
            <a:r>
              <a:rPr sz="2000" spc="-5" dirty="0">
                <a:latin typeface="Times New Roman"/>
                <a:cs typeface="Times New Roman"/>
              </a:rPr>
              <a:t>н</a:t>
            </a:r>
            <a:r>
              <a:rPr sz="2000" spc="45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сть	к	</a:t>
            </a:r>
            <a:r>
              <a:rPr sz="2000" spc="-40" dirty="0">
                <a:latin typeface="Times New Roman"/>
                <a:cs typeface="Times New Roman"/>
              </a:rPr>
              <a:t>т</a:t>
            </a:r>
            <a:r>
              <a:rPr sz="2000" spc="-20" dirty="0">
                <a:latin typeface="Times New Roman"/>
                <a:cs typeface="Times New Roman"/>
              </a:rPr>
              <a:t>ол</a:t>
            </a:r>
            <a:r>
              <a:rPr sz="2000" dirty="0">
                <a:latin typeface="Times New Roman"/>
                <a:cs typeface="Times New Roman"/>
              </a:rPr>
              <a:t>щ</a:t>
            </a:r>
            <a:r>
              <a:rPr sz="2000" spc="-1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м,	о</a:t>
            </a:r>
            <a:r>
              <a:rPr sz="2000" spc="-20" dirty="0">
                <a:latin typeface="Times New Roman"/>
                <a:cs typeface="Times New Roman"/>
              </a:rPr>
              <a:t>б</a:t>
            </a:r>
            <a:r>
              <a:rPr sz="2000" dirty="0">
                <a:latin typeface="Times New Roman"/>
                <a:cs typeface="Times New Roman"/>
              </a:rPr>
              <a:t>ога</a:t>
            </a:r>
            <a:r>
              <a:rPr sz="2000" spc="-10" dirty="0">
                <a:latin typeface="Times New Roman"/>
                <a:cs typeface="Times New Roman"/>
              </a:rPr>
              <a:t>щ</a:t>
            </a:r>
            <a:r>
              <a:rPr sz="2000" dirty="0">
                <a:latin typeface="Times New Roman"/>
                <a:cs typeface="Times New Roman"/>
              </a:rPr>
              <a:t>енным	орг</a:t>
            </a:r>
            <a:r>
              <a:rPr sz="2000" spc="-10" dirty="0">
                <a:latin typeface="Times New Roman"/>
                <a:cs typeface="Times New Roman"/>
              </a:rPr>
              <a:t>а</a:t>
            </a:r>
            <a:r>
              <a:rPr sz="2000" spc="-5" dirty="0">
                <a:latin typeface="Times New Roman"/>
                <a:cs typeface="Times New Roman"/>
              </a:rPr>
              <a:t>н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ч</a:t>
            </a:r>
            <a:r>
              <a:rPr sz="2000" spc="40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ск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м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5297" y="5100954"/>
            <a:ext cx="853313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420495" algn="l"/>
                <a:tab pos="3535045" algn="l"/>
                <a:tab pos="3837940" algn="l"/>
                <a:tab pos="5987415" algn="l"/>
                <a:tab pos="7299959" algn="l"/>
              </a:tabLst>
            </a:pPr>
            <a:r>
              <a:rPr sz="2000" spc="-15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ещ</a:t>
            </a:r>
            <a:r>
              <a:rPr sz="2000" spc="45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ст</a:t>
            </a:r>
            <a:r>
              <a:rPr sz="2000" spc="-25" dirty="0">
                <a:latin typeface="Times New Roman"/>
                <a:cs typeface="Times New Roman"/>
              </a:rPr>
              <a:t>в</a:t>
            </a:r>
            <a:r>
              <a:rPr sz="2000" spc="-35" dirty="0">
                <a:latin typeface="Times New Roman"/>
                <a:cs typeface="Times New Roman"/>
              </a:rPr>
              <a:t>о</a:t>
            </a:r>
            <a:r>
              <a:rPr sz="2000" spc="5" dirty="0">
                <a:latin typeface="Times New Roman"/>
                <a:cs typeface="Times New Roman"/>
              </a:rPr>
              <a:t>м</a:t>
            </a:r>
            <a:r>
              <a:rPr sz="2000" dirty="0">
                <a:latin typeface="Times New Roman"/>
                <a:cs typeface="Times New Roman"/>
              </a:rPr>
              <a:t>;	ме</a:t>
            </a:r>
            <a:r>
              <a:rPr sz="2000" spc="20" dirty="0">
                <a:latin typeface="Times New Roman"/>
                <a:cs typeface="Times New Roman"/>
              </a:rPr>
              <a:t>т</a:t>
            </a:r>
            <a:r>
              <a:rPr sz="2000" spc="-15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морфич</a:t>
            </a:r>
            <a:r>
              <a:rPr sz="2000" spc="25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ск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е	и	ме</a:t>
            </a:r>
            <a:r>
              <a:rPr sz="2000" spc="20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ас</a:t>
            </a:r>
            <a:r>
              <a:rPr sz="2000" spc="-50" dirty="0">
                <a:latin typeface="Times New Roman"/>
                <a:cs typeface="Times New Roman"/>
              </a:rPr>
              <a:t>о</a:t>
            </a:r>
            <a:r>
              <a:rPr sz="2000" spc="-10" dirty="0">
                <a:latin typeface="Times New Roman"/>
                <a:cs typeface="Times New Roman"/>
              </a:rPr>
              <a:t>м</a:t>
            </a:r>
            <a:r>
              <a:rPr sz="2000" spc="-5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тич</a:t>
            </a:r>
            <a:r>
              <a:rPr sz="2000" spc="40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ск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е	</a:t>
            </a:r>
            <a:r>
              <a:rPr sz="2000" spc="-5" dirty="0">
                <a:latin typeface="Times New Roman"/>
                <a:cs typeface="Times New Roman"/>
              </a:rPr>
              <a:t>и</a:t>
            </a:r>
            <a:r>
              <a:rPr sz="2000" spc="-30" dirty="0">
                <a:latin typeface="Times New Roman"/>
                <a:cs typeface="Times New Roman"/>
              </a:rPr>
              <a:t>з</a:t>
            </a:r>
            <a:r>
              <a:rPr sz="2000" dirty="0">
                <a:latin typeface="Times New Roman"/>
                <a:cs typeface="Times New Roman"/>
              </a:rPr>
              <a:t>мене</a:t>
            </a:r>
            <a:r>
              <a:rPr sz="2000" spc="-10" dirty="0">
                <a:latin typeface="Times New Roman"/>
                <a:cs typeface="Times New Roman"/>
              </a:rPr>
              <a:t>н</a:t>
            </a:r>
            <a:r>
              <a:rPr sz="2000" spc="-5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я	(к</a:t>
            </a:r>
            <a:r>
              <a:rPr sz="2000" spc="-25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арцевые  </a:t>
            </a:r>
            <a:r>
              <a:rPr sz="2000" spc="-5" dirty="0">
                <a:latin typeface="Times New Roman"/>
                <a:cs typeface="Times New Roman"/>
              </a:rPr>
              <a:t>жилы,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сульфидизация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др.).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8418" y="0"/>
            <a:ext cx="759269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97989" marR="5080" indent="-1685925">
              <a:lnSpc>
                <a:spcPct val="100000"/>
              </a:lnSpc>
              <a:spcBef>
                <a:spcPts val="95"/>
              </a:spcBef>
            </a:pPr>
            <a:r>
              <a:rPr b="1" i="1" spc="-15" dirty="0">
                <a:latin typeface="Arial"/>
                <a:cs typeface="Arial"/>
              </a:rPr>
              <a:t>Флюидно-метаморфогенные </a:t>
            </a:r>
            <a:r>
              <a:rPr b="1" i="1" spc="-1100" dirty="0">
                <a:latin typeface="Arial"/>
                <a:cs typeface="Arial"/>
              </a:rPr>
              <a:t> </a:t>
            </a:r>
            <a:r>
              <a:rPr b="1" i="1" spc="-15" dirty="0">
                <a:latin typeface="Arial"/>
                <a:cs typeface="Arial"/>
              </a:rPr>
              <a:t>месторождения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226058"/>
            <a:ext cx="8862060" cy="384810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620"/>
              </a:spcBef>
            </a:pPr>
            <a:r>
              <a:rPr sz="2200" spc="-25" dirty="0">
                <a:latin typeface="Times New Roman"/>
                <a:cs typeface="Times New Roman"/>
              </a:rPr>
              <a:t>Генезис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рассматриваемых</a:t>
            </a:r>
            <a:r>
              <a:rPr sz="2200" spc="-5" dirty="0">
                <a:latin typeface="Times New Roman"/>
                <a:cs typeface="Times New Roman"/>
              </a:rPr>
              <a:t> месторождений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является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сложным</a:t>
            </a:r>
            <a:r>
              <a:rPr sz="2200" spc="5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достаточно</a:t>
            </a:r>
            <a:r>
              <a:rPr sz="2200" spc="-5" dirty="0">
                <a:latin typeface="Times New Roman"/>
                <a:cs typeface="Times New Roman"/>
              </a:rPr>
              <a:t> дискуссионным.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одной</a:t>
            </a:r>
            <a:r>
              <a:rPr sz="2200" spc="-10" dirty="0">
                <a:latin typeface="Times New Roman"/>
                <a:cs typeface="Times New Roman"/>
              </a:rPr>
              <a:t> стороны,</a:t>
            </a:r>
            <a:r>
              <a:rPr sz="2200" spc="-5" dirty="0">
                <a:latin typeface="Times New Roman"/>
                <a:cs typeface="Times New Roman"/>
              </a:rPr>
              <a:t> месторождения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приурочены</a:t>
            </a:r>
            <a:r>
              <a:rPr sz="2200" spc="-5" dirty="0">
                <a:latin typeface="Times New Roman"/>
                <a:cs typeface="Times New Roman"/>
              </a:rPr>
              <a:t> к</a:t>
            </a:r>
            <a:r>
              <a:rPr sz="2200" dirty="0">
                <a:latin typeface="Times New Roman"/>
                <a:cs typeface="Times New Roman"/>
              </a:rPr>
              <a:t> метаморфическим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толщам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тесно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связаны</a:t>
            </a:r>
            <a:r>
              <a:rPr sz="2200" spc="-5" dirty="0">
                <a:latin typeface="Times New Roman"/>
                <a:cs typeface="Times New Roman"/>
              </a:rPr>
              <a:t> с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ними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по </a:t>
            </a:r>
            <a:r>
              <a:rPr sz="2200" dirty="0">
                <a:latin typeface="Times New Roman"/>
                <a:cs typeface="Times New Roman"/>
              </a:rPr>
              <a:t> особенностям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строения,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состава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процессов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образования.</a:t>
            </a:r>
            <a:r>
              <a:rPr sz="2200" spc="-5" dirty="0">
                <a:latin typeface="Times New Roman"/>
                <a:cs typeface="Times New Roman"/>
              </a:rPr>
              <a:t> С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другой 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стороны,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всеми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исследователями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отмечается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наложенный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характер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золоторудной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минерализации,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контроль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оруденения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разломами</a:t>
            </a:r>
            <a:r>
              <a:rPr sz="2200" spc="-5" dirty="0">
                <a:latin typeface="Times New Roman"/>
                <a:cs typeface="Times New Roman"/>
              </a:rPr>
              <a:t> и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проявление </a:t>
            </a:r>
            <a:r>
              <a:rPr sz="2200" spc="-30" dirty="0">
                <a:latin typeface="Times New Roman"/>
                <a:cs typeface="Times New Roman"/>
              </a:rPr>
              <a:t>околорудных </a:t>
            </a:r>
            <a:r>
              <a:rPr sz="2200" spc="-10" dirty="0">
                <a:latin typeface="Times New Roman"/>
                <a:cs typeface="Times New Roman"/>
              </a:rPr>
              <a:t>изменений, </a:t>
            </a:r>
            <a:r>
              <a:rPr sz="2200" spc="-15" dirty="0">
                <a:latin typeface="Times New Roman"/>
                <a:cs typeface="Times New Roman"/>
              </a:rPr>
              <a:t>что </a:t>
            </a:r>
            <a:r>
              <a:rPr sz="2200" spc="-5" dirty="0">
                <a:latin typeface="Times New Roman"/>
                <a:cs typeface="Times New Roman"/>
              </a:rPr>
              <a:t>типично для </a:t>
            </a:r>
            <a:r>
              <a:rPr sz="2200" spc="-10" dirty="0">
                <a:latin typeface="Times New Roman"/>
                <a:cs typeface="Times New Roman"/>
              </a:rPr>
              <a:t>гидротермальных </a:t>
            </a:r>
            <a:r>
              <a:rPr sz="2200" spc="-5" dirty="0">
                <a:latin typeface="Times New Roman"/>
                <a:cs typeface="Times New Roman"/>
              </a:rPr>
              <a:t> месторождений. </a:t>
            </a:r>
            <a:r>
              <a:rPr sz="2200" spc="-10" dirty="0">
                <a:latin typeface="Times New Roman"/>
                <a:cs typeface="Times New Roman"/>
              </a:rPr>
              <a:t>Эти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spc="-10" dirty="0">
                <a:latin typeface="Times New Roman"/>
                <a:cs typeface="Times New Roman"/>
              </a:rPr>
              <a:t>многие другие </a:t>
            </a:r>
            <a:r>
              <a:rPr sz="2200" spc="-5" dirty="0">
                <a:latin typeface="Times New Roman"/>
                <a:cs typeface="Times New Roman"/>
              </a:rPr>
              <a:t>данные </a:t>
            </a:r>
            <a:r>
              <a:rPr sz="2200" spc="-15" dirty="0">
                <a:latin typeface="Times New Roman"/>
                <a:cs typeface="Times New Roman"/>
              </a:rPr>
              <a:t>позволяют </a:t>
            </a:r>
            <a:r>
              <a:rPr sz="2200" spc="-10" dirty="0">
                <a:latin typeface="Times New Roman"/>
                <a:cs typeface="Times New Roman"/>
              </a:rPr>
              <a:t>сделать </a:t>
            </a:r>
            <a:r>
              <a:rPr sz="2200" spc="-25" dirty="0">
                <a:latin typeface="Times New Roman"/>
                <a:cs typeface="Times New Roman"/>
              </a:rPr>
              <a:t>вывод </a:t>
            </a:r>
            <a:r>
              <a:rPr sz="2200" spc="-5" dirty="0">
                <a:latin typeface="Times New Roman"/>
                <a:cs typeface="Times New Roman"/>
              </a:rPr>
              <a:t>о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длительном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процессе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рудообразования.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Оно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могло</a:t>
            </a:r>
            <a:r>
              <a:rPr sz="2200" spc="-25" dirty="0">
                <a:latin typeface="Times New Roman"/>
                <a:cs typeface="Times New Roman"/>
              </a:rPr>
              <a:t> проходить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по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следующей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схеме: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накопление</a:t>
            </a:r>
            <a:r>
              <a:rPr sz="2200" spc="-15" dirty="0">
                <a:latin typeface="Times New Roman"/>
                <a:cs typeface="Times New Roman"/>
              </a:rPr>
              <a:t> золота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dirty="0">
                <a:latin typeface="Times New Roman"/>
                <a:cs typeface="Times New Roman"/>
              </a:rPr>
              <a:t> стадию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формирования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вмещающих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пород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при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их</a:t>
            </a:r>
            <a:r>
              <a:rPr sz="2200" spc="5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метаморфизме;</a:t>
            </a:r>
            <a:r>
              <a:rPr sz="2200" spc="54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формирование </a:t>
            </a:r>
            <a:r>
              <a:rPr sz="2200" spc="-5" dirty="0">
                <a:latin typeface="Times New Roman"/>
                <a:cs typeface="Times New Roman"/>
              </a:rPr>
              <a:t> тектонических </a:t>
            </a:r>
            <a:r>
              <a:rPr sz="2200" spc="-10" dirty="0">
                <a:latin typeface="Times New Roman"/>
                <a:cs typeface="Times New Roman"/>
              </a:rPr>
              <a:t>зон </a:t>
            </a:r>
            <a:r>
              <a:rPr sz="2200" spc="-25" dirty="0">
                <a:latin typeface="Times New Roman"/>
                <a:cs typeface="Times New Roman"/>
              </a:rPr>
              <a:t>высокой </a:t>
            </a:r>
            <a:r>
              <a:rPr sz="2200" spc="-5" dirty="0">
                <a:latin typeface="Times New Roman"/>
                <a:cs typeface="Times New Roman"/>
              </a:rPr>
              <a:t>проницаемости и </a:t>
            </a:r>
            <a:r>
              <a:rPr sz="2200" spc="-20" dirty="0">
                <a:latin typeface="Times New Roman"/>
                <a:cs typeface="Times New Roman"/>
              </a:rPr>
              <a:t>рудовмещающих </a:t>
            </a:r>
            <a:r>
              <a:rPr sz="2200" spc="-10" dirty="0">
                <a:latin typeface="Times New Roman"/>
                <a:cs typeface="Times New Roman"/>
              </a:rPr>
              <a:t>разломов;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концентрация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золота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виде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рудных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тел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связи</a:t>
            </a:r>
            <a:r>
              <a:rPr sz="2200" spc="-5" dirty="0">
                <a:latin typeface="Times New Roman"/>
                <a:cs typeface="Times New Roman"/>
              </a:rPr>
              <a:t> с</a:t>
            </a:r>
            <a:r>
              <a:rPr sz="2200" dirty="0">
                <a:latin typeface="Times New Roman"/>
                <a:cs typeface="Times New Roman"/>
              </a:rPr>
              <a:t> деятельностью 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глубинных</a:t>
            </a:r>
            <a:r>
              <a:rPr sz="2200" spc="23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флюидных</a:t>
            </a:r>
            <a:r>
              <a:rPr sz="2200" spc="25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систем.</a:t>
            </a:r>
            <a:r>
              <a:rPr sz="2200" spc="21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Наиболее</a:t>
            </a:r>
            <a:r>
              <a:rPr sz="2200" spc="2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правильно</a:t>
            </a:r>
            <a:r>
              <a:rPr sz="2200" spc="24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считать</a:t>
            </a:r>
            <a:r>
              <a:rPr sz="2200" spc="245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такие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4981702"/>
            <a:ext cx="8858885" cy="62865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625"/>
              </a:spcBef>
              <a:tabLst>
                <a:tab pos="2414270" algn="l"/>
                <a:tab pos="6606540" algn="l"/>
                <a:tab pos="8155305" algn="l"/>
              </a:tabLst>
            </a:pPr>
            <a:r>
              <a:rPr sz="2200" spc="-5" dirty="0">
                <a:latin typeface="Times New Roman"/>
                <a:cs typeface="Times New Roman"/>
              </a:rPr>
              <a:t>м</a:t>
            </a:r>
            <a:r>
              <a:rPr sz="2200" spc="50" dirty="0">
                <a:latin typeface="Times New Roman"/>
                <a:cs typeface="Times New Roman"/>
              </a:rPr>
              <a:t>е</a:t>
            </a:r>
            <a:r>
              <a:rPr sz="2200" spc="-5" dirty="0">
                <a:latin typeface="Times New Roman"/>
                <a:cs typeface="Times New Roman"/>
              </a:rPr>
              <a:t>с</a:t>
            </a:r>
            <a:r>
              <a:rPr sz="2200" spc="-35" dirty="0">
                <a:latin typeface="Times New Roman"/>
                <a:cs typeface="Times New Roman"/>
              </a:rPr>
              <a:t>т</a:t>
            </a:r>
            <a:r>
              <a:rPr sz="2200" spc="-5" dirty="0">
                <a:latin typeface="Times New Roman"/>
                <a:cs typeface="Times New Roman"/>
              </a:rPr>
              <a:t>о</a:t>
            </a:r>
            <a:r>
              <a:rPr sz="2200" dirty="0">
                <a:latin typeface="Times New Roman"/>
                <a:cs typeface="Times New Roman"/>
              </a:rPr>
              <a:t>р</a:t>
            </a:r>
            <a:r>
              <a:rPr sz="2200" spc="-60" dirty="0">
                <a:latin typeface="Times New Roman"/>
                <a:cs typeface="Times New Roman"/>
              </a:rPr>
              <a:t>о</a:t>
            </a:r>
            <a:r>
              <a:rPr sz="2200" spc="-5" dirty="0">
                <a:latin typeface="Times New Roman"/>
                <a:cs typeface="Times New Roman"/>
              </a:rPr>
              <a:t>ж</a:t>
            </a:r>
            <a:r>
              <a:rPr sz="2200" spc="-15" dirty="0">
                <a:latin typeface="Times New Roman"/>
                <a:cs typeface="Times New Roman"/>
              </a:rPr>
              <a:t>д</a:t>
            </a:r>
            <a:r>
              <a:rPr sz="2200" dirty="0">
                <a:latin typeface="Times New Roman"/>
                <a:cs typeface="Times New Roman"/>
              </a:rPr>
              <a:t>е</a:t>
            </a:r>
            <a:r>
              <a:rPr sz="2200" spc="-10" dirty="0">
                <a:latin typeface="Times New Roman"/>
                <a:cs typeface="Times New Roman"/>
              </a:rPr>
              <a:t>ни</a:t>
            </a:r>
            <a:r>
              <a:rPr sz="2200" spc="-5" dirty="0">
                <a:latin typeface="Times New Roman"/>
                <a:cs typeface="Times New Roman"/>
              </a:rPr>
              <a:t>я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60" dirty="0">
                <a:latin typeface="Times New Roman"/>
                <a:cs typeface="Times New Roman"/>
              </a:rPr>
              <a:t>ф</a:t>
            </a:r>
            <a:r>
              <a:rPr sz="2200" spc="-10" dirty="0">
                <a:latin typeface="Times New Roman"/>
                <a:cs typeface="Times New Roman"/>
              </a:rPr>
              <a:t>люидн</a:t>
            </a:r>
            <a:r>
              <a:rPr sz="2200" dirty="0">
                <a:latin typeface="Times New Roman"/>
                <a:cs typeface="Times New Roman"/>
              </a:rPr>
              <a:t>о</a:t>
            </a:r>
            <a:r>
              <a:rPr sz="2200" spc="-5" dirty="0">
                <a:latin typeface="Times New Roman"/>
                <a:cs typeface="Times New Roman"/>
              </a:rPr>
              <a:t>-ме</a:t>
            </a:r>
            <a:r>
              <a:rPr sz="2200" spc="15" dirty="0">
                <a:latin typeface="Times New Roman"/>
                <a:cs typeface="Times New Roman"/>
              </a:rPr>
              <a:t>т</a:t>
            </a:r>
            <a:r>
              <a:rPr sz="2200" spc="-5" dirty="0">
                <a:latin typeface="Times New Roman"/>
                <a:cs typeface="Times New Roman"/>
              </a:rPr>
              <a:t>ам</a:t>
            </a:r>
            <a:r>
              <a:rPr sz="2200" spc="10" dirty="0">
                <a:latin typeface="Times New Roman"/>
                <a:cs typeface="Times New Roman"/>
              </a:rPr>
              <a:t>о</a:t>
            </a:r>
            <a:r>
              <a:rPr sz="2200" spc="-5" dirty="0">
                <a:latin typeface="Times New Roman"/>
                <a:cs typeface="Times New Roman"/>
              </a:rPr>
              <a:t>р</a:t>
            </a:r>
            <a:r>
              <a:rPr sz="2200" dirty="0">
                <a:latin typeface="Times New Roman"/>
                <a:cs typeface="Times New Roman"/>
              </a:rPr>
              <a:t>ф</a:t>
            </a:r>
            <a:r>
              <a:rPr sz="2200" spc="-5" dirty="0">
                <a:latin typeface="Times New Roman"/>
                <a:cs typeface="Times New Roman"/>
              </a:rPr>
              <a:t>о</a:t>
            </a:r>
            <a:r>
              <a:rPr sz="2200" spc="-25" dirty="0">
                <a:latin typeface="Times New Roman"/>
                <a:cs typeface="Times New Roman"/>
              </a:rPr>
              <a:t>г</a:t>
            </a:r>
            <a:r>
              <a:rPr sz="2200" spc="-5" dirty="0">
                <a:latin typeface="Times New Roman"/>
                <a:cs typeface="Times New Roman"/>
              </a:rPr>
              <a:t>енн</a:t>
            </a:r>
            <a:r>
              <a:rPr sz="2200" spc="-20" dirty="0">
                <a:latin typeface="Times New Roman"/>
                <a:cs typeface="Times New Roman"/>
              </a:rPr>
              <a:t>ы</a:t>
            </a:r>
            <a:r>
              <a:rPr sz="2200" spc="-5" dirty="0">
                <a:latin typeface="Times New Roman"/>
                <a:cs typeface="Times New Roman"/>
              </a:rPr>
              <a:t>м</a:t>
            </a:r>
            <a:r>
              <a:rPr sz="2200" spc="-10" dirty="0">
                <a:latin typeface="Times New Roman"/>
                <a:cs typeface="Times New Roman"/>
              </a:rPr>
              <a:t>и</a:t>
            </a:r>
            <a:r>
              <a:rPr sz="2200" spc="-5" dirty="0">
                <a:latin typeface="Times New Roman"/>
                <a:cs typeface="Times New Roman"/>
              </a:rPr>
              <a:t>.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170" dirty="0">
                <a:latin typeface="Times New Roman"/>
                <a:cs typeface="Times New Roman"/>
              </a:rPr>
              <a:t>Г</a:t>
            </a:r>
            <a:r>
              <a:rPr sz="2200" spc="-10" dirty="0">
                <a:latin typeface="Times New Roman"/>
                <a:cs typeface="Times New Roman"/>
              </a:rPr>
              <a:t>л</a:t>
            </a:r>
            <a:r>
              <a:rPr sz="2200" spc="-15" dirty="0">
                <a:latin typeface="Times New Roman"/>
                <a:cs typeface="Times New Roman"/>
              </a:rPr>
              <a:t>а</a:t>
            </a:r>
            <a:r>
              <a:rPr sz="2200" spc="-10" dirty="0">
                <a:latin typeface="Times New Roman"/>
                <a:cs typeface="Times New Roman"/>
              </a:rPr>
              <a:t>вн</a:t>
            </a:r>
            <a:r>
              <a:rPr sz="2200" dirty="0">
                <a:latin typeface="Times New Roman"/>
                <a:cs typeface="Times New Roman"/>
              </a:rPr>
              <a:t>ы</a:t>
            </a:r>
            <a:r>
              <a:rPr sz="2200" spc="-5" dirty="0">
                <a:latin typeface="Times New Roman"/>
                <a:cs typeface="Times New Roman"/>
              </a:rPr>
              <a:t>е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10" dirty="0">
                <a:latin typeface="Times New Roman"/>
                <a:cs typeface="Times New Roman"/>
              </a:rPr>
              <a:t>э</a:t>
            </a:r>
            <a:r>
              <a:rPr sz="2200" spc="-5" dirty="0">
                <a:latin typeface="Times New Roman"/>
                <a:cs typeface="Times New Roman"/>
              </a:rPr>
              <a:t>п</a:t>
            </a:r>
            <a:r>
              <a:rPr sz="2200" spc="-60" dirty="0">
                <a:latin typeface="Times New Roman"/>
                <a:cs typeface="Times New Roman"/>
              </a:rPr>
              <a:t>о</a:t>
            </a:r>
            <a:r>
              <a:rPr sz="2200" spc="-5" dirty="0">
                <a:latin typeface="Times New Roman"/>
                <a:cs typeface="Times New Roman"/>
              </a:rPr>
              <a:t>хи  </a:t>
            </a:r>
            <a:r>
              <a:rPr sz="2200" spc="-10" dirty="0">
                <a:latin typeface="Times New Roman"/>
                <a:cs typeface="Times New Roman"/>
              </a:rPr>
              <a:t>формирования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39085" y="5249926"/>
            <a:ext cx="6598284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916045" algn="l"/>
                <a:tab pos="6306185" algn="l"/>
              </a:tabLst>
            </a:pPr>
            <a:r>
              <a:rPr sz="2200" spc="-60" dirty="0">
                <a:latin typeface="Times New Roman"/>
                <a:cs typeface="Times New Roman"/>
              </a:rPr>
              <a:t>ф</a:t>
            </a:r>
            <a:r>
              <a:rPr sz="2200" spc="-10" dirty="0">
                <a:latin typeface="Times New Roman"/>
                <a:cs typeface="Times New Roman"/>
              </a:rPr>
              <a:t>люидн</a:t>
            </a:r>
            <a:r>
              <a:rPr sz="2200" dirty="0">
                <a:latin typeface="Times New Roman"/>
                <a:cs typeface="Times New Roman"/>
              </a:rPr>
              <a:t>о</a:t>
            </a:r>
            <a:r>
              <a:rPr sz="2200" spc="-5" dirty="0">
                <a:latin typeface="Times New Roman"/>
                <a:cs typeface="Times New Roman"/>
              </a:rPr>
              <a:t>-ме</a:t>
            </a:r>
            <a:r>
              <a:rPr sz="2200" spc="15" dirty="0">
                <a:latin typeface="Times New Roman"/>
                <a:cs typeface="Times New Roman"/>
              </a:rPr>
              <a:t>т</a:t>
            </a:r>
            <a:r>
              <a:rPr sz="2200" spc="-5" dirty="0">
                <a:latin typeface="Times New Roman"/>
                <a:cs typeface="Times New Roman"/>
              </a:rPr>
              <a:t>амо</a:t>
            </a:r>
            <a:r>
              <a:rPr sz="2200" dirty="0">
                <a:latin typeface="Times New Roman"/>
                <a:cs typeface="Times New Roman"/>
              </a:rPr>
              <a:t>р</a:t>
            </a:r>
            <a:r>
              <a:rPr sz="2200" spc="-5" dirty="0">
                <a:latin typeface="Times New Roman"/>
                <a:cs typeface="Times New Roman"/>
              </a:rPr>
              <a:t>ф</a:t>
            </a:r>
            <a:r>
              <a:rPr sz="2200" dirty="0">
                <a:latin typeface="Times New Roman"/>
                <a:cs typeface="Times New Roman"/>
              </a:rPr>
              <a:t>о</a:t>
            </a:r>
            <a:r>
              <a:rPr sz="2200" spc="-30" dirty="0">
                <a:latin typeface="Times New Roman"/>
                <a:cs typeface="Times New Roman"/>
              </a:rPr>
              <a:t>г</a:t>
            </a:r>
            <a:r>
              <a:rPr sz="2200" spc="-5" dirty="0">
                <a:latin typeface="Times New Roman"/>
                <a:cs typeface="Times New Roman"/>
              </a:rPr>
              <a:t>енных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м</a:t>
            </a:r>
            <a:r>
              <a:rPr sz="2200" spc="50" dirty="0">
                <a:latin typeface="Times New Roman"/>
                <a:cs typeface="Times New Roman"/>
              </a:rPr>
              <a:t>е</a:t>
            </a:r>
            <a:r>
              <a:rPr sz="2200" spc="-5" dirty="0">
                <a:latin typeface="Times New Roman"/>
                <a:cs typeface="Times New Roman"/>
              </a:rPr>
              <a:t>с</a:t>
            </a:r>
            <a:r>
              <a:rPr sz="2200" spc="-35" dirty="0">
                <a:latin typeface="Times New Roman"/>
                <a:cs typeface="Times New Roman"/>
              </a:rPr>
              <a:t>т</a:t>
            </a:r>
            <a:r>
              <a:rPr sz="2200" spc="-5" dirty="0">
                <a:latin typeface="Times New Roman"/>
                <a:cs typeface="Times New Roman"/>
              </a:rPr>
              <a:t>ор</a:t>
            </a:r>
            <a:r>
              <a:rPr sz="2200" spc="-60" dirty="0">
                <a:latin typeface="Times New Roman"/>
                <a:cs typeface="Times New Roman"/>
              </a:rPr>
              <a:t>о</a:t>
            </a:r>
            <a:r>
              <a:rPr sz="2200" spc="-5" dirty="0">
                <a:latin typeface="Times New Roman"/>
                <a:cs typeface="Times New Roman"/>
              </a:rPr>
              <a:t>ждений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—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5518200"/>
            <a:ext cx="8860790" cy="1165225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 marR="5080" algn="just">
              <a:lnSpc>
                <a:spcPts val="2110"/>
              </a:lnSpc>
              <a:spcBef>
                <a:spcPts val="610"/>
              </a:spcBef>
            </a:pPr>
            <a:r>
              <a:rPr sz="2200" spc="-10" dirty="0">
                <a:latin typeface="Times New Roman"/>
                <a:cs typeface="Times New Roman"/>
              </a:rPr>
              <a:t>докембрийская</a:t>
            </a:r>
            <a:r>
              <a:rPr sz="2200" spc="-5" dirty="0">
                <a:latin typeface="Times New Roman"/>
                <a:cs typeface="Times New Roman"/>
              </a:rPr>
              <a:t> 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раннепалеозойская.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Наибольшим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распространением 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пользуются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формации: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b="1" spc="-15" dirty="0">
                <a:latin typeface="Times New Roman"/>
                <a:cs typeface="Times New Roman"/>
              </a:rPr>
              <a:t>золото-малосульфидная</a:t>
            </a:r>
            <a:r>
              <a:rPr sz="2200" b="1" spc="-10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в</a:t>
            </a:r>
            <a:r>
              <a:rPr sz="2200" b="1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черносланцевых</a:t>
            </a:r>
            <a:r>
              <a:rPr sz="2200" b="1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и </a:t>
            </a:r>
            <a:r>
              <a:rPr sz="2200" b="1" spc="-535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песчано-сланцевых</a:t>
            </a:r>
            <a:r>
              <a:rPr sz="2200" b="1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толщах;</a:t>
            </a:r>
            <a:r>
              <a:rPr sz="2200" b="1" spc="-5" dirty="0">
                <a:latin typeface="Times New Roman"/>
                <a:cs typeface="Times New Roman"/>
              </a:rPr>
              <a:t> </a:t>
            </a:r>
            <a:r>
              <a:rPr sz="2200" b="1" spc="-15" dirty="0">
                <a:latin typeface="Times New Roman"/>
                <a:cs typeface="Times New Roman"/>
              </a:rPr>
              <a:t>золото-сульфидная;</a:t>
            </a:r>
            <a:r>
              <a:rPr sz="2200" b="1" spc="-10" dirty="0">
                <a:latin typeface="Times New Roman"/>
                <a:cs typeface="Times New Roman"/>
              </a:rPr>
              <a:t> </a:t>
            </a:r>
            <a:r>
              <a:rPr sz="2200" b="1" spc="-15" dirty="0">
                <a:latin typeface="Times New Roman"/>
                <a:cs typeface="Times New Roman"/>
              </a:rPr>
              <a:t>золото-кварц- </a:t>
            </a:r>
            <a:r>
              <a:rPr sz="2200" b="1" spc="-535" dirty="0">
                <a:latin typeface="Times New Roman"/>
                <a:cs typeface="Times New Roman"/>
              </a:rPr>
              <a:t> </a:t>
            </a:r>
            <a:r>
              <a:rPr sz="2200" b="1" spc="-15" dirty="0">
                <a:latin typeface="Times New Roman"/>
                <a:cs typeface="Times New Roman"/>
              </a:rPr>
              <a:t>сульфидная </a:t>
            </a:r>
            <a:r>
              <a:rPr sz="2200" b="1" spc="-5" dirty="0">
                <a:latin typeface="Times New Roman"/>
                <a:cs typeface="Times New Roman"/>
              </a:rPr>
              <a:t>в</a:t>
            </a:r>
            <a:r>
              <a:rPr sz="2200" b="1" spc="-10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зеленосланцевых</a:t>
            </a:r>
            <a:r>
              <a:rPr sz="2200" b="1" spc="20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толщах.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9413" y="296672"/>
            <a:ext cx="63487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Месторождение</a:t>
            </a:r>
            <a:r>
              <a:rPr spc="85" dirty="0"/>
              <a:t> </a:t>
            </a:r>
            <a:r>
              <a:rPr spc="-15" dirty="0"/>
              <a:t>Сухой</a:t>
            </a:r>
            <a:r>
              <a:rPr spc="50" dirty="0"/>
              <a:t> </a:t>
            </a:r>
            <a:r>
              <a:rPr spc="-100" dirty="0"/>
              <a:t>Лог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950976"/>
            <a:ext cx="8883015" cy="425132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53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Золото-малосульфидная </a:t>
            </a:r>
            <a:r>
              <a:rPr sz="1800" b="1" i="1" spc="-15" dirty="0">
                <a:latin typeface="Times New Roman"/>
                <a:cs typeface="Times New Roman"/>
              </a:rPr>
              <a:t>формация</a:t>
            </a:r>
            <a:r>
              <a:rPr sz="1800" b="1" i="1" dirty="0">
                <a:latin typeface="Times New Roman"/>
                <a:cs typeface="Times New Roman"/>
              </a:rPr>
              <a:t> в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черносланцевых</a:t>
            </a:r>
            <a:r>
              <a:rPr sz="1800" b="1" i="1" spc="1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и </a:t>
            </a:r>
            <a:r>
              <a:rPr sz="1800" b="1" i="1" spc="-5" dirty="0">
                <a:latin typeface="Times New Roman"/>
                <a:cs typeface="Times New Roman"/>
              </a:rPr>
              <a:t>песчано-сланцевых </a:t>
            </a:r>
            <a:r>
              <a:rPr sz="1800" b="1" i="1" spc="-15" dirty="0">
                <a:latin typeface="Times New Roman"/>
                <a:cs typeface="Times New Roman"/>
              </a:rPr>
              <a:t>толщах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434"/>
              </a:spcBef>
            </a:pPr>
            <a:r>
              <a:rPr sz="1800" spc="-5" dirty="0">
                <a:latin typeface="Times New Roman"/>
                <a:cs typeface="Times New Roman"/>
              </a:rPr>
              <a:t>Месторождение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Сухой</a:t>
            </a:r>
            <a:r>
              <a:rPr sz="1800" spc="-20" dirty="0">
                <a:latin typeface="Times New Roman"/>
                <a:cs typeface="Times New Roman"/>
              </a:rPr>
              <a:t> Лог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(Восточная</a:t>
            </a:r>
            <a:r>
              <a:rPr sz="1800" spc="-5" dirty="0">
                <a:latin typeface="Times New Roman"/>
                <a:cs typeface="Times New Roman"/>
              </a:rPr>
              <a:t> Сибирь,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Байкало-Патомскаягорная</a:t>
            </a:r>
            <a:r>
              <a:rPr sz="1800" spc="-10" dirty="0">
                <a:latin typeface="Times New Roman"/>
                <a:cs typeface="Times New Roman"/>
              </a:rPr>
              <a:t> область)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находится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пределах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Ленского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(Бодайбинского)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золотоносного</a:t>
            </a:r>
            <a:r>
              <a:rPr sz="1800" spc="-5" dirty="0">
                <a:latin typeface="Times New Roman"/>
                <a:cs typeface="Times New Roman"/>
              </a:rPr>
              <a:t> района.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Бодайбинский </a:t>
            </a:r>
            <a:r>
              <a:rPr sz="1800" spc="-5" dirty="0">
                <a:latin typeface="Times New Roman"/>
                <a:cs typeface="Times New Roman"/>
              </a:rPr>
              <a:t> синклинорий,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вмещающий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коренные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месторождения</a:t>
            </a:r>
            <a:r>
              <a:rPr sz="1800" dirty="0">
                <a:latin typeface="Times New Roman"/>
                <a:cs typeface="Times New Roman"/>
              </a:rPr>
              <a:t> и</a:t>
            </a:r>
            <a:r>
              <a:rPr sz="1800" spc="5" dirty="0">
                <a:latin typeface="Times New Roman"/>
                <a:cs typeface="Times New Roman"/>
              </a:rPr>
              <a:t> россыпи,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сложен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породами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патомской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серии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позднего</a:t>
            </a:r>
            <a:r>
              <a:rPr sz="1800" spc="-10" dirty="0">
                <a:latin typeface="Times New Roman"/>
                <a:cs typeface="Times New Roman"/>
              </a:rPr>
              <a:t> протерозоя.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Преобладают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кварцевые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полимиктовые </a:t>
            </a:r>
            <a:r>
              <a:rPr sz="1800" spc="-5" dirty="0">
                <a:latin typeface="Times New Roman"/>
                <a:cs typeface="Times New Roman"/>
              </a:rPr>
              <a:t> песчаники,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черные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углистые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сланцы,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известковистые</a:t>
            </a:r>
            <a:r>
              <a:rPr sz="1800" spc="-5" dirty="0">
                <a:latin typeface="Times New Roman"/>
                <a:cs typeface="Times New Roman"/>
              </a:rPr>
              <a:t> песчаники,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доломиты,</a:t>
            </a:r>
            <a:r>
              <a:rPr sz="1800" spc="-5" dirty="0">
                <a:latin typeface="Times New Roman"/>
                <a:cs typeface="Times New Roman"/>
              </a:rPr>
              <a:t> кварциты.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Гранитоидные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интрузии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протерозойского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палеозойского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возраста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расположены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основном к </a:t>
            </a:r>
            <a:r>
              <a:rPr sz="1800" spc="-5" dirty="0">
                <a:latin typeface="Times New Roman"/>
                <a:cs typeface="Times New Roman"/>
              </a:rPr>
              <a:t>югу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10" dirty="0">
                <a:latin typeface="Times New Roman"/>
                <a:cs typeface="Times New Roman"/>
              </a:rPr>
              <a:t>востоку </a:t>
            </a:r>
            <a:r>
              <a:rPr sz="1800" spc="-15" dirty="0">
                <a:latin typeface="Times New Roman"/>
                <a:cs typeface="Times New Roman"/>
              </a:rPr>
              <a:t>от рудоносной </a:t>
            </a:r>
            <a:r>
              <a:rPr sz="1800" spc="-5" dirty="0">
                <a:latin typeface="Times New Roman"/>
                <a:cs typeface="Times New Roman"/>
              </a:rPr>
              <a:t>площади. Дайки кварцевых порфиров, гранит-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порфиров,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лампрофиров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образуют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два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крупных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пояса,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пересекающих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район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близмеридиональном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направлении.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Коренные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месторождения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золота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пределах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Бодайбинского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синклинория</a:t>
            </a:r>
            <a:r>
              <a:rPr sz="1800" dirty="0">
                <a:latin typeface="Times New Roman"/>
                <a:cs typeface="Times New Roman"/>
              </a:rPr>
              <a:t> относятся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двум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типам: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зоны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рассланцевания</a:t>
            </a:r>
            <a:r>
              <a:rPr sz="1800" dirty="0">
                <a:latin typeface="Times New Roman"/>
                <a:cs typeface="Times New Roman"/>
              </a:rPr>
              <a:t> и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трещиноватости </a:t>
            </a:r>
            <a:r>
              <a:rPr sz="1800" dirty="0">
                <a:latin typeface="Times New Roman"/>
                <a:cs typeface="Times New Roman"/>
              </a:rPr>
              <a:t>с </a:t>
            </a:r>
            <a:r>
              <a:rPr sz="1800" spc="-15" dirty="0">
                <a:latin typeface="Times New Roman"/>
                <a:cs typeface="Times New Roman"/>
              </a:rPr>
              <a:t>прожилково-вкрапленной </a:t>
            </a:r>
            <a:r>
              <a:rPr sz="1800" spc="-25" dirty="0">
                <a:latin typeface="Times New Roman"/>
                <a:cs typeface="Times New Roman"/>
              </a:rPr>
              <a:t>золоторудной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15" dirty="0">
                <a:latin typeface="Times New Roman"/>
                <a:cs typeface="Times New Roman"/>
              </a:rPr>
              <a:t>сульфидной </a:t>
            </a:r>
            <a:r>
              <a:rPr sz="1800" dirty="0">
                <a:latin typeface="Times New Roman"/>
                <a:cs typeface="Times New Roman"/>
              </a:rPr>
              <a:t>минерализацией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(Сухоложское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рудное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поле);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существенно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кварцевые</a:t>
            </a:r>
            <a:r>
              <a:rPr sz="1800" dirty="0">
                <a:latin typeface="Times New Roman"/>
                <a:cs typeface="Times New Roman"/>
              </a:rPr>
              <a:t> жилы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золотом</a:t>
            </a:r>
            <a:r>
              <a:rPr sz="1800" spc="-15" dirty="0">
                <a:latin typeface="Times New Roman"/>
                <a:cs typeface="Times New Roman"/>
              </a:rPr>
              <a:t> (Артемовское, </a:t>
            </a:r>
            <a:r>
              <a:rPr sz="1800" spc="-10" dirty="0">
                <a:latin typeface="Times New Roman"/>
                <a:cs typeface="Times New Roman"/>
              </a:rPr>
              <a:t> Васильевское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жильные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поля).</a:t>
            </a:r>
            <a:r>
              <a:rPr sz="1800" dirty="0">
                <a:latin typeface="Times New Roman"/>
                <a:cs typeface="Times New Roman"/>
              </a:rPr>
              <a:t> 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пределах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наиболее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крупных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рудных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полей</a:t>
            </a:r>
            <a:r>
              <a:rPr sz="1800" spc="-5" dirty="0">
                <a:latin typeface="Times New Roman"/>
                <a:cs typeface="Times New Roman"/>
              </a:rPr>
              <a:t> эти</a:t>
            </a:r>
            <a:r>
              <a:rPr sz="1800" dirty="0">
                <a:latin typeface="Times New Roman"/>
                <a:cs typeface="Times New Roman"/>
              </a:rPr>
              <a:t> типы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оруденения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встречаются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совместно.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386" y="208229"/>
            <a:ext cx="69767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0" dirty="0"/>
              <a:t>Месторождение </a:t>
            </a:r>
            <a:r>
              <a:rPr sz="4400" spc="-10" dirty="0"/>
              <a:t>Сухой</a:t>
            </a:r>
            <a:r>
              <a:rPr sz="4400" spc="-5" dirty="0"/>
              <a:t> </a:t>
            </a:r>
            <a:r>
              <a:rPr sz="4400" spc="-100" dirty="0"/>
              <a:t>Лог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8739" y="935862"/>
            <a:ext cx="8987790" cy="5927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Месторождение </a:t>
            </a:r>
            <a:r>
              <a:rPr sz="1600" spc="-25" dirty="0">
                <a:latin typeface="Times New Roman"/>
                <a:cs typeface="Times New Roman"/>
              </a:rPr>
              <a:t>Сухой </a:t>
            </a:r>
            <a:r>
              <a:rPr sz="1600" spc="-20" dirty="0">
                <a:latin typeface="Times New Roman"/>
                <a:cs typeface="Times New Roman"/>
              </a:rPr>
              <a:t>Лог </a:t>
            </a:r>
            <a:r>
              <a:rPr sz="1600" spc="-15" dirty="0">
                <a:latin typeface="Times New Roman"/>
                <a:cs typeface="Times New Roman"/>
              </a:rPr>
              <a:t>находится </a:t>
            </a:r>
            <a:r>
              <a:rPr sz="1600" spc="-5" dirty="0">
                <a:latin typeface="Times New Roman"/>
                <a:cs typeface="Times New Roman"/>
              </a:rPr>
              <a:t>в </a:t>
            </a:r>
            <a:r>
              <a:rPr sz="1600" spc="5" dirty="0">
                <a:latin typeface="Times New Roman"/>
                <a:cs typeface="Times New Roman"/>
              </a:rPr>
              <a:t>осевой </a:t>
            </a:r>
            <a:r>
              <a:rPr sz="1600" dirty="0">
                <a:latin typeface="Times New Roman"/>
                <a:cs typeface="Times New Roman"/>
              </a:rPr>
              <a:t>части </a:t>
            </a:r>
            <a:r>
              <a:rPr sz="1600" spc="-15" dirty="0">
                <a:latin typeface="Times New Roman"/>
                <a:cs typeface="Times New Roman"/>
              </a:rPr>
              <a:t>сжатой </a:t>
            </a:r>
            <a:r>
              <a:rPr sz="1600" spc="-5" dirty="0">
                <a:latin typeface="Times New Roman"/>
                <a:cs typeface="Times New Roman"/>
              </a:rPr>
              <a:t>и опрокинутой </a:t>
            </a:r>
            <a:r>
              <a:rPr sz="1600" dirty="0">
                <a:latin typeface="Times New Roman"/>
                <a:cs typeface="Times New Roman"/>
              </a:rPr>
              <a:t>на юг антиклинальной 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складки третьего </a:t>
            </a:r>
            <a:r>
              <a:rPr sz="1600" spc="-10" dirty="0">
                <a:latin typeface="Times New Roman"/>
                <a:cs typeface="Times New Roman"/>
              </a:rPr>
              <a:t>порядка </a:t>
            </a:r>
            <a:r>
              <a:rPr sz="1600" spc="-5" dirty="0">
                <a:latin typeface="Times New Roman"/>
                <a:cs typeface="Times New Roman"/>
              </a:rPr>
              <a:t>(по отношению к </a:t>
            </a:r>
            <a:r>
              <a:rPr sz="1600" spc="-15" dirty="0">
                <a:latin typeface="Times New Roman"/>
                <a:cs typeface="Times New Roman"/>
              </a:rPr>
              <a:t>Бодайбинскому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синклинорию). </a:t>
            </a:r>
            <a:r>
              <a:rPr sz="1600" spc="-5" dirty="0">
                <a:latin typeface="Times New Roman"/>
                <a:cs typeface="Times New Roman"/>
              </a:rPr>
              <a:t>Ядро складки </a:t>
            </a:r>
            <a:r>
              <a:rPr sz="1600" spc="-15" dirty="0">
                <a:latin typeface="Times New Roman"/>
                <a:cs typeface="Times New Roman"/>
              </a:rPr>
              <a:t>сложено 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углистыми, </a:t>
            </a:r>
            <a:r>
              <a:rPr sz="1600" spc="-5" dirty="0">
                <a:latin typeface="Times New Roman"/>
                <a:cs typeface="Times New Roman"/>
              </a:rPr>
              <a:t>кварц-серицитовыми сланцами и алевролитами, крылья — известняками, песчаниками,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известковистыми</a:t>
            </a:r>
            <a:r>
              <a:rPr sz="1600" spc="-5" dirty="0">
                <a:latin typeface="Times New Roman"/>
                <a:cs typeface="Times New Roman"/>
              </a:rPr>
              <a:t> сланцами.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Породы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метаморфизованы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до</a:t>
            </a:r>
            <a:r>
              <a:rPr sz="1600" dirty="0">
                <a:latin typeface="Times New Roman"/>
                <a:cs typeface="Times New Roman"/>
              </a:rPr>
              <a:t> зеленосланцевой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фации.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Оруденение </a:t>
            </a:r>
            <a:r>
              <a:rPr sz="1600" spc="-10" dirty="0">
                <a:latin typeface="Times New Roman"/>
                <a:cs typeface="Times New Roman"/>
              </a:rPr>
              <a:t> локализуется</a:t>
            </a:r>
            <a:r>
              <a:rPr sz="1600" spc="-5" dirty="0">
                <a:latin typeface="Times New Roman"/>
                <a:cs typeface="Times New Roman"/>
              </a:rPr>
              <a:t> в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близширотной</a:t>
            </a:r>
            <a:r>
              <a:rPr sz="1600" spc="-5" dirty="0">
                <a:latin typeface="Times New Roman"/>
                <a:cs typeface="Times New Roman"/>
              </a:rPr>
              <a:t> зоне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позднескладчатого</a:t>
            </a:r>
            <a:r>
              <a:rPr sz="1600" spc="-5" dirty="0">
                <a:latin typeface="Times New Roman"/>
                <a:cs typeface="Times New Roman"/>
              </a:rPr>
              <a:t> рассланцевания,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которая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вытянута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близширотном направлении </a:t>
            </a:r>
            <a:r>
              <a:rPr sz="1600" dirty="0">
                <a:latin typeface="Times New Roman"/>
                <a:cs typeface="Times New Roman"/>
              </a:rPr>
              <a:t>на 15 </a:t>
            </a:r>
            <a:r>
              <a:rPr sz="1600" spc="-5" dirty="0">
                <a:latin typeface="Times New Roman"/>
                <a:cs typeface="Times New Roman"/>
              </a:rPr>
              <a:t>км. Мощность зоны изменяется </a:t>
            </a:r>
            <a:r>
              <a:rPr sz="1600" spc="-10" dirty="0">
                <a:latin typeface="Times New Roman"/>
                <a:cs typeface="Times New Roman"/>
              </a:rPr>
              <a:t>от </a:t>
            </a:r>
            <a:r>
              <a:rPr sz="1600" dirty="0">
                <a:latin typeface="Times New Roman"/>
                <a:cs typeface="Times New Roman"/>
              </a:rPr>
              <a:t>20 </a:t>
            </a:r>
            <a:r>
              <a:rPr sz="1600" spc="-5" dirty="0">
                <a:latin typeface="Times New Roman"/>
                <a:cs typeface="Times New Roman"/>
              </a:rPr>
              <a:t>до </a:t>
            </a:r>
            <a:r>
              <a:rPr sz="1600" dirty="0">
                <a:latin typeface="Times New Roman"/>
                <a:cs typeface="Times New Roman"/>
              </a:rPr>
              <a:t>250 </a:t>
            </a:r>
            <a:r>
              <a:rPr sz="1600" spc="-5" dirty="0">
                <a:latin typeface="Times New Roman"/>
                <a:cs typeface="Times New Roman"/>
              </a:rPr>
              <a:t>м. </a:t>
            </a:r>
            <a:r>
              <a:rPr sz="1600" spc="-20" dirty="0">
                <a:latin typeface="Times New Roman"/>
                <a:cs typeface="Times New Roman"/>
              </a:rPr>
              <a:t>Главное рудное </a:t>
            </a:r>
            <a:r>
              <a:rPr sz="1600" spc="-5" dirty="0">
                <a:latin typeface="Times New Roman"/>
                <a:cs typeface="Times New Roman"/>
              </a:rPr>
              <a:t>тело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представляет</a:t>
            </a:r>
            <a:r>
              <a:rPr sz="1600" dirty="0">
                <a:latin typeface="Times New Roman"/>
                <a:cs typeface="Times New Roman"/>
              </a:rPr>
              <a:t> собой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пластообразную</a:t>
            </a:r>
            <a:r>
              <a:rPr sz="1600" dirty="0">
                <a:latin typeface="Times New Roman"/>
                <a:cs typeface="Times New Roman"/>
              </a:rPr>
              <a:t> залежь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прожилково-вкрапленных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Times New Roman"/>
                <a:cs typeface="Times New Roman"/>
              </a:rPr>
              <a:t>руд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длиной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несколько 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километров, </a:t>
            </a:r>
            <a:r>
              <a:rPr sz="1600" dirty="0">
                <a:latin typeface="Times New Roman"/>
                <a:cs typeface="Times New Roman"/>
              </a:rPr>
              <a:t>мощностью 15— 140 </a:t>
            </a:r>
            <a:r>
              <a:rPr sz="1600" spc="-5" dirty="0">
                <a:latin typeface="Times New Roman"/>
                <a:cs typeface="Times New Roman"/>
              </a:rPr>
              <a:t>м (средняя </a:t>
            </a:r>
            <a:r>
              <a:rPr sz="1600" dirty="0">
                <a:latin typeface="Times New Roman"/>
                <a:cs typeface="Times New Roman"/>
              </a:rPr>
              <a:t>мощность 70 м). </a:t>
            </a:r>
            <a:r>
              <a:rPr sz="1600" spc="-5" dirty="0">
                <a:latin typeface="Times New Roman"/>
                <a:cs typeface="Times New Roman"/>
              </a:rPr>
              <a:t>По </a:t>
            </a:r>
            <a:r>
              <a:rPr sz="1600" dirty="0">
                <a:latin typeface="Times New Roman"/>
                <a:cs typeface="Times New Roman"/>
              </a:rPr>
              <a:t>падению </a:t>
            </a:r>
            <a:r>
              <a:rPr sz="1600" spc="-20" dirty="0">
                <a:latin typeface="Times New Roman"/>
                <a:cs typeface="Times New Roman"/>
              </a:rPr>
              <a:t>рудное </a:t>
            </a:r>
            <a:r>
              <a:rPr sz="1600" dirty="0">
                <a:latin typeface="Times New Roman"/>
                <a:cs typeface="Times New Roman"/>
              </a:rPr>
              <a:t>тело </a:t>
            </a:r>
            <a:r>
              <a:rPr sz="1600" spc="-5" dirty="0">
                <a:latin typeface="Times New Roman"/>
                <a:cs typeface="Times New Roman"/>
              </a:rPr>
              <a:t>прослежено </a:t>
            </a:r>
            <a:r>
              <a:rPr sz="1600" spc="-10" dirty="0">
                <a:latin typeface="Times New Roman"/>
                <a:cs typeface="Times New Roman"/>
              </a:rPr>
              <a:t>на </a:t>
            </a:r>
            <a:r>
              <a:rPr sz="1600" spc="-5" dirty="0">
                <a:latin typeface="Times New Roman"/>
                <a:cs typeface="Times New Roman"/>
              </a:rPr>
              <a:t> 1,5 км. </a:t>
            </a:r>
            <a:r>
              <a:rPr sz="1600" spc="-10" dirty="0">
                <a:latin typeface="Times New Roman"/>
                <a:cs typeface="Times New Roman"/>
              </a:rPr>
              <a:t>Оно </a:t>
            </a:r>
            <a:r>
              <a:rPr sz="1600" spc="-5" dirty="0">
                <a:latin typeface="Times New Roman"/>
                <a:cs typeface="Times New Roman"/>
              </a:rPr>
              <a:t>имеет раздувы и пережимы, а распределение </a:t>
            </a:r>
            <a:r>
              <a:rPr sz="1600" spc="-10" dirty="0">
                <a:latin typeface="Times New Roman"/>
                <a:cs typeface="Times New Roman"/>
              </a:rPr>
              <a:t>золота </a:t>
            </a:r>
            <a:r>
              <a:rPr sz="1600" spc="-5" dirty="0">
                <a:latin typeface="Times New Roman"/>
                <a:cs typeface="Times New Roman"/>
              </a:rPr>
              <a:t>в нем </a:t>
            </a:r>
            <a:r>
              <a:rPr sz="1600" spc="5" dirty="0">
                <a:latin typeface="Times New Roman"/>
                <a:cs typeface="Times New Roman"/>
              </a:rPr>
              <a:t>носит </a:t>
            </a:r>
            <a:r>
              <a:rPr sz="1600" spc="-10" dirty="0">
                <a:latin typeface="Times New Roman"/>
                <a:cs typeface="Times New Roman"/>
              </a:rPr>
              <a:t>столбовый характер. 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Расположение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рудных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столбов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контролируется</a:t>
            </a:r>
            <a:r>
              <a:rPr sz="1600" spc="-5" dirty="0">
                <a:latin typeface="Times New Roman"/>
                <a:cs typeface="Times New Roman"/>
              </a:rPr>
              <a:t> общим</a:t>
            </a:r>
            <a:r>
              <a:rPr sz="1600" dirty="0">
                <a:latin typeface="Times New Roman"/>
                <a:cs typeface="Times New Roman"/>
              </a:rPr>
              <a:t> простиранием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рудного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тела,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поперечными </a:t>
            </a:r>
            <a:r>
              <a:rPr sz="1600" spc="-5" dirty="0">
                <a:latin typeface="Times New Roman"/>
                <a:cs typeface="Times New Roman"/>
              </a:rPr>
              <a:t> разрывными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нарушениями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и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участками</a:t>
            </a:r>
            <a:r>
              <a:rPr sz="1600" dirty="0">
                <a:latin typeface="Times New Roman"/>
                <a:cs typeface="Times New Roman"/>
              </a:rPr>
              <a:t> изгибов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залегания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пород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рудовмещающей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зоне.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Рудные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столбы</a:t>
            </a:r>
            <a:r>
              <a:rPr sz="1600" spc="-5" dirty="0">
                <a:latin typeface="Times New Roman"/>
                <a:cs typeface="Times New Roman"/>
              </a:rPr>
              <a:t> имеют неправильную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Times New Roman"/>
                <a:cs typeface="Times New Roman"/>
              </a:rPr>
              <a:t>форму,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вытянутую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вдоль </a:t>
            </a:r>
            <a:r>
              <a:rPr sz="1600" spc="-5" dirty="0">
                <a:latin typeface="Times New Roman"/>
                <a:cs typeface="Times New Roman"/>
              </a:rPr>
              <a:t>секущих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разрывов. </a:t>
            </a:r>
            <a:r>
              <a:rPr sz="1600" spc="-10" dirty="0">
                <a:latin typeface="Times New Roman"/>
                <a:cs typeface="Times New Roman"/>
              </a:rPr>
              <a:t>Кроме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главного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рудного 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тела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выявлена</a:t>
            </a:r>
            <a:r>
              <a:rPr sz="1600" spc="-5" dirty="0">
                <a:latin typeface="Times New Roman"/>
                <a:cs typeface="Times New Roman"/>
              </a:rPr>
              <a:t> группа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слабозолотоносных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кварцевых</a:t>
            </a:r>
            <a:r>
              <a:rPr sz="1600" spc="-5" dirty="0">
                <a:latin typeface="Times New Roman"/>
                <a:cs typeface="Times New Roman"/>
              </a:rPr>
              <a:t> жил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более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позднего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возраста.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Они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формировались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преимущественно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выше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прожилково-вкрапленных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Times New Roman"/>
                <a:cs typeface="Times New Roman"/>
              </a:rPr>
              <a:t>руд.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Цитологический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контроль 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оруденения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выражается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приуроченности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прожилково-вкрапленных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Times New Roman"/>
                <a:cs typeface="Times New Roman"/>
              </a:rPr>
              <a:t>руд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к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горизонтам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пород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повышенным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содержанием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углеродистого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вещества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и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сульфидов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осадочного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и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метаморфического 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происхождения.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390"/>
              </a:spcBef>
            </a:pPr>
            <a:r>
              <a:rPr sz="1600" spc="-30" dirty="0">
                <a:latin typeface="Times New Roman"/>
                <a:cs typeface="Times New Roman"/>
              </a:rPr>
              <a:t>Руды </a:t>
            </a:r>
            <a:r>
              <a:rPr sz="1600" spc="-10" dirty="0">
                <a:latin typeface="Times New Roman"/>
                <a:cs typeface="Times New Roman"/>
              </a:rPr>
              <a:t>отличаются </a:t>
            </a:r>
            <a:r>
              <a:rPr sz="1600" dirty="0">
                <a:latin typeface="Times New Roman"/>
                <a:cs typeface="Times New Roman"/>
              </a:rPr>
              <a:t>простым химическим </a:t>
            </a:r>
            <a:r>
              <a:rPr sz="1600" spc="-5" dirty="0">
                <a:latin typeface="Times New Roman"/>
                <a:cs typeface="Times New Roman"/>
              </a:rPr>
              <a:t>и минеральным </a:t>
            </a:r>
            <a:r>
              <a:rPr sz="1600" dirty="0">
                <a:latin typeface="Times New Roman"/>
                <a:cs typeface="Times New Roman"/>
              </a:rPr>
              <a:t>составом. </a:t>
            </a:r>
            <a:r>
              <a:rPr sz="1600" spc="-20" dirty="0">
                <a:latin typeface="Times New Roman"/>
                <a:cs typeface="Times New Roman"/>
              </a:rPr>
              <a:t>Сульфиды </a:t>
            </a:r>
            <a:r>
              <a:rPr sz="1600" dirty="0">
                <a:latin typeface="Times New Roman"/>
                <a:cs typeface="Times New Roman"/>
              </a:rPr>
              <a:t>составляют </a:t>
            </a:r>
            <a:r>
              <a:rPr sz="1600" spc="-5" dirty="0">
                <a:latin typeface="Times New Roman"/>
                <a:cs typeface="Times New Roman"/>
              </a:rPr>
              <a:t>1,3-2,5%, </a:t>
            </a:r>
            <a:r>
              <a:rPr sz="1600" dirty="0">
                <a:latin typeface="Times New Roman"/>
                <a:cs typeface="Times New Roman"/>
              </a:rPr>
              <a:t>на 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90 </a:t>
            </a:r>
            <a:r>
              <a:rPr sz="1600" spc="-5" dirty="0">
                <a:latin typeface="Times New Roman"/>
                <a:cs typeface="Times New Roman"/>
              </a:rPr>
              <a:t>— </a:t>
            </a:r>
            <a:r>
              <a:rPr sz="1600" dirty="0">
                <a:latin typeface="Times New Roman"/>
                <a:cs typeface="Times New Roman"/>
              </a:rPr>
              <a:t>95% </a:t>
            </a:r>
            <a:r>
              <a:rPr sz="1600" spc="-5" dirty="0">
                <a:latin typeface="Times New Roman"/>
                <a:cs typeface="Times New Roman"/>
              </a:rPr>
              <a:t>они представлены </a:t>
            </a:r>
            <a:r>
              <a:rPr sz="1600" spc="-10" dirty="0">
                <a:latin typeface="Times New Roman"/>
                <a:cs typeface="Times New Roman"/>
              </a:rPr>
              <a:t>пиритом. Кроме </a:t>
            </a:r>
            <a:r>
              <a:rPr sz="1600" spc="-15" dirty="0">
                <a:latin typeface="Times New Roman"/>
                <a:cs typeface="Times New Roman"/>
              </a:rPr>
              <a:t>того, </a:t>
            </a:r>
            <a:r>
              <a:rPr sz="1600" spc="-10" dirty="0">
                <a:latin typeface="Times New Roman"/>
                <a:cs typeface="Times New Roman"/>
              </a:rPr>
              <a:t>присутствуют </a:t>
            </a:r>
            <a:r>
              <a:rPr sz="1600" spc="-20" dirty="0">
                <a:latin typeface="Times New Roman"/>
                <a:cs typeface="Times New Roman"/>
              </a:rPr>
              <a:t>халькопирит, </a:t>
            </a:r>
            <a:r>
              <a:rPr sz="1600" spc="-5" dirty="0">
                <a:latin typeface="Times New Roman"/>
                <a:cs typeface="Times New Roman"/>
              </a:rPr>
              <a:t>пирротин, </a:t>
            </a:r>
            <a:r>
              <a:rPr sz="1600" spc="-15" dirty="0">
                <a:latin typeface="Times New Roman"/>
                <a:cs typeface="Times New Roman"/>
              </a:rPr>
              <a:t>галенит, 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сфалерит,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арсенопирит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и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пентландит.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Одним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из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типов</a:t>
            </a:r>
            <a:r>
              <a:rPr sz="1600" dirty="0">
                <a:latin typeface="Times New Roman"/>
                <a:cs typeface="Times New Roman"/>
              </a:rPr>
              <a:t> пирита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золотоносный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пирит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кварцево- 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</a:rPr>
              <a:t>сульфидных прожилков, </a:t>
            </a:r>
            <a:r>
              <a:rPr sz="1600" spc="-10" dirty="0">
                <a:latin typeface="Times New Roman"/>
                <a:cs typeface="Times New Roman"/>
              </a:rPr>
              <a:t>отлагавшийся </a:t>
            </a:r>
            <a:r>
              <a:rPr sz="1600" spc="-5" dirty="0">
                <a:latin typeface="Times New Roman"/>
                <a:cs typeface="Times New Roman"/>
              </a:rPr>
              <a:t>из гидротерм. Среднее </a:t>
            </a:r>
            <a:r>
              <a:rPr sz="1600" spc="-10" dirty="0">
                <a:latin typeface="Times New Roman"/>
                <a:cs typeface="Times New Roman"/>
              </a:rPr>
              <a:t>содержание золота </a:t>
            </a:r>
            <a:r>
              <a:rPr sz="1600" spc="-5" dirty="0">
                <a:latin typeface="Times New Roman"/>
                <a:cs typeface="Times New Roman"/>
              </a:rPr>
              <a:t>в </a:t>
            </a:r>
            <a:r>
              <a:rPr sz="1600" spc="-30" dirty="0">
                <a:latin typeface="Times New Roman"/>
                <a:cs typeface="Times New Roman"/>
              </a:rPr>
              <a:t>рудах</a:t>
            </a:r>
            <a:r>
              <a:rPr sz="1600" spc="3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составляет 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2,5 </a:t>
            </a:r>
            <a:r>
              <a:rPr sz="1600" spc="-35" dirty="0">
                <a:latin typeface="Times New Roman"/>
                <a:cs typeface="Times New Roman"/>
              </a:rPr>
              <a:t>г/т, </a:t>
            </a:r>
            <a:r>
              <a:rPr sz="1600" spc="-15" dirty="0">
                <a:latin typeface="Times New Roman"/>
                <a:cs typeface="Times New Roman"/>
              </a:rPr>
              <a:t>золото </a:t>
            </a:r>
            <a:r>
              <a:rPr sz="1600" spc="-10" dirty="0">
                <a:latin typeface="Times New Roman"/>
                <a:cs typeface="Times New Roman"/>
              </a:rPr>
              <a:t>высокопробное </a:t>
            </a:r>
            <a:r>
              <a:rPr sz="1600" spc="-5" dirty="0">
                <a:latin typeface="Times New Roman"/>
                <a:cs typeface="Times New Roman"/>
              </a:rPr>
              <a:t>(890 — </a:t>
            </a:r>
            <a:r>
              <a:rPr sz="1600" dirty="0">
                <a:latin typeface="Times New Roman"/>
                <a:cs typeface="Times New Roman"/>
              </a:rPr>
              <a:t>950 </a:t>
            </a:r>
            <a:r>
              <a:rPr sz="1600" spc="-5" dirty="0">
                <a:latin typeface="Times New Roman"/>
                <a:cs typeface="Times New Roman"/>
              </a:rPr>
              <a:t>и выше), </a:t>
            </a:r>
            <a:r>
              <a:rPr sz="1600" spc="-10" dirty="0">
                <a:latin typeface="Times New Roman"/>
                <a:cs typeface="Times New Roman"/>
              </a:rPr>
              <a:t>запасы </a:t>
            </a:r>
            <a:r>
              <a:rPr sz="1600" spc="-5" dirty="0">
                <a:latin typeface="Times New Roman"/>
                <a:cs typeface="Times New Roman"/>
              </a:rPr>
              <a:t>— </a:t>
            </a:r>
            <a:r>
              <a:rPr sz="1600" dirty="0">
                <a:latin typeface="Times New Roman"/>
                <a:cs typeface="Times New Roman"/>
              </a:rPr>
              <a:t>1450 </a:t>
            </a:r>
            <a:r>
              <a:rPr sz="1600" spc="-65" dirty="0">
                <a:latin typeface="Times New Roman"/>
                <a:cs typeface="Times New Roman"/>
              </a:rPr>
              <a:t>т. </a:t>
            </a:r>
            <a:r>
              <a:rPr sz="1600" spc="-15" dirty="0">
                <a:latin typeface="Times New Roman"/>
                <a:cs typeface="Times New Roman"/>
              </a:rPr>
              <a:t>Золото </a:t>
            </a:r>
            <a:r>
              <a:rPr sz="1600" spc="-10" dirty="0">
                <a:latin typeface="Times New Roman"/>
                <a:cs typeface="Times New Roman"/>
              </a:rPr>
              <a:t>мелкое, </a:t>
            </a:r>
            <a:r>
              <a:rPr sz="1600" spc="-5" dirty="0">
                <a:latin typeface="Times New Roman"/>
                <a:cs typeface="Times New Roman"/>
              </a:rPr>
              <a:t>средний размер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золотин </a:t>
            </a:r>
            <a:r>
              <a:rPr sz="1600" spc="-5" dirty="0">
                <a:latin typeface="Times New Roman"/>
                <a:cs typeface="Times New Roman"/>
              </a:rPr>
              <a:t>0,1 — </a:t>
            </a:r>
            <a:r>
              <a:rPr sz="1600" dirty="0">
                <a:latin typeface="Times New Roman"/>
                <a:cs typeface="Times New Roman"/>
              </a:rPr>
              <a:t>0,14 </a:t>
            </a:r>
            <a:r>
              <a:rPr sz="1600" spc="-10" dirty="0">
                <a:latin typeface="Times New Roman"/>
                <a:cs typeface="Times New Roman"/>
              </a:rPr>
              <a:t>мм. </a:t>
            </a:r>
            <a:r>
              <a:rPr sz="1600" spc="-5" dirty="0">
                <a:latin typeface="Times New Roman"/>
                <a:cs typeface="Times New Roman"/>
              </a:rPr>
              <a:t>В </a:t>
            </a:r>
            <a:r>
              <a:rPr sz="1600" spc="-30" dirty="0">
                <a:latin typeface="Times New Roman"/>
                <a:cs typeface="Times New Roman"/>
              </a:rPr>
              <a:t>рудном </a:t>
            </a:r>
            <a:r>
              <a:rPr sz="1600" spc="-5" dirty="0">
                <a:latin typeface="Times New Roman"/>
                <a:cs typeface="Times New Roman"/>
              </a:rPr>
              <a:t>теле </a:t>
            </a:r>
            <a:r>
              <a:rPr sz="1600" spc="-10" dirty="0">
                <a:latin typeface="Times New Roman"/>
                <a:cs typeface="Times New Roman"/>
              </a:rPr>
              <a:t>наиболее </a:t>
            </a:r>
            <a:r>
              <a:rPr sz="1600" spc="-5" dirty="0">
                <a:latin typeface="Times New Roman"/>
                <a:cs typeface="Times New Roman"/>
              </a:rPr>
              <a:t>золотоносны </a:t>
            </a:r>
            <a:r>
              <a:rPr sz="1600" spc="-15" dirty="0">
                <a:latin typeface="Times New Roman"/>
                <a:cs typeface="Times New Roman"/>
              </a:rPr>
              <a:t>сульфидные скопления </a:t>
            </a:r>
            <a:r>
              <a:rPr sz="1600" spc="-5" dirty="0">
                <a:latin typeface="Times New Roman"/>
                <a:cs typeface="Times New Roman"/>
              </a:rPr>
              <a:t>с повышенным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содержанием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кварца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872" y="0"/>
            <a:ext cx="9118127" cy="479717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89650" y="212597"/>
            <a:ext cx="264096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0" dirty="0"/>
              <a:t>Сухой</a:t>
            </a:r>
            <a:r>
              <a:rPr sz="4400" spc="-55" dirty="0"/>
              <a:t> </a:t>
            </a:r>
            <a:r>
              <a:rPr sz="4400" spc="-105" dirty="0"/>
              <a:t>Лог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95503" y="4924425"/>
            <a:ext cx="8863965" cy="16173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530"/>
              </a:spcBef>
            </a:pPr>
            <a:r>
              <a:rPr sz="1800" i="1" spc="-10" dirty="0">
                <a:latin typeface="Times New Roman"/>
                <a:cs typeface="Times New Roman"/>
              </a:rPr>
              <a:t>Поперечный</a:t>
            </a:r>
            <a:r>
              <a:rPr sz="1800" i="1" spc="-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разрез</a:t>
            </a:r>
            <a:r>
              <a:rPr sz="1800" i="1" spc="-5" dirty="0">
                <a:latin typeface="Times New Roman"/>
                <a:cs typeface="Times New Roman"/>
              </a:rPr>
              <a:t> зоны</a:t>
            </a:r>
            <a:r>
              <a:rPr sz="1800" i="1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прожилково-вкрапленной</a:t>
            </a:r>
            <a:r>
              <a:rPr sz="1800" i="1" spc="-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золото-сульфидной</a:t>
            </a:r>
            <a:r>
              <a:rPr sz="1800" i="1" spc="-5" dirty="0">
                <a:latin typeface="Times New Roman"/>
                <a:cs typeface="Times New Roman"/>
              </a:rPr>
              <a:t> минерализации, </a:t>
            </a:r>
            <a:r>
              <a:rPr sz="1800" i="1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сопровождающейся </a:t>
            </a:r>
            <a:r>
              <a:rPr sz="1800" i="1" spc="-10" dirty="0">
                <a:latin typeface="Times New Roman"/>
                <a:cs typeface="Times New Roman"/>
              </a:rPr>
              <a:t>золотоносными </a:t>
            </a:r>
            <a:r>
              <a:rPr sz="1800" i="1" dirty="0">
                <a:latin typeface="Times New Roman"/>
                <a:cs typeface="Times New Roman"/>
              </a:rPr>
              <a:t>кварцевыми жилами </a:t>
            </a:r>
            <a:r>
              <a:rPr sz="1800" i="1" spc="-10" dirty="0">
                <a:latin typeface="Times New Roman"/>
                <a:cs typeface="Times New Roman"/>
              </a:rPr>
              <a:t>месторождения </a:t>
            </a:r>
            <a:r>
              <a:rPr sz="1800" i="1" spc="-20" dirty="0">
                <a:latin typeface="Times New Roman"/>
                <a:cs typeface="Times New Roman"/>
              </a:rPr>
              <a:t>Сухой </a:t>
            </a:r>
            <a:r>
              <a:rPr sz="1800" i="1" spc="-5" dirty="0">
                <a:latin typeface="Times New Roman"/>
                <a:cs typeface="Times New Roman"/>
              </a:rPr>
              <a:t>Лог (по </a:t>
            </a:r>
            <a:r>
              <a:rPr sz="1800" i="1" dirty="0">
                <a:latin typeface="Times New Roman"/>
                <a:cs typeface="Times New Roman"/>
              </a:rPr>
              <a:t> В. А. </a:t>
            </a:r>
            <a:r>
              <a:rPr sz="1800" i="1" spc="-15" dirty="0">
                <a:latin typeface="Times New Roman"/>
                <a:cs typeface="Times New Roman"/>
              </a:rPr>
              <a:t>Буряку) </a:t>
            </a:r>
            <a:r>
              <a:rPr sz="1800" i="1" dirty="0">
                <a:latin typeface="Times New Roman"/>
                <a:cs typeface="Times New Roman"/>
              </a:rPr>
              <a:t>1 — </a:t>
            </a:r>
            <a:r>
              <a:rPr sz="1800" i="1" spc="-10" dirty="0">
                <a:latin typeface="Times New Roman"/>
                <a:cs typeface="Times New Roman"/>
              </a:rPr>
              <a:t>известковистые</a:t>
            </a:r>
            <a:r>
              <a:rPr sz="1800" i="1" spc="-5" dirty="0">
                <a:latin typeface="Times New Roman"/>
                <a:cs typeface="Times New Roman"/>
              </a:rPr>
              <a:t> алевролиты </a:t>
            </a:r>
            <a:r>
              <a:rPr sz="1800" i="1" dirty="0">
                <a:latin typeface="Times New Roman"/>
                <a:cs typeface="Times New Roman"/>
              </a:rPr>
              <a:t>и </a:t>
            </a:r>
            <a:r>
              <a:rPr sz="1800" i="1" spc="5" dirty="0">
                <a:latin typeface="Times New Roman"/>
                <a:cs typeface="Times New Roman"/>
              </a:rPr>
              <a:t>алевросланцы; </a:t>
            </a:r>
            <a:r>
              <a:rPr sz="1800" i="1" dirty="0">
                <a:latin typeface="Times New Roman"/>
                <a:cs typeface="Times New Roman"/>
              </a:rPr>
              <a:t>2 — алевросланцы и 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алевролиты,</a:t>
            </a:r>
            <a:r>
              <a:rPr sz="1800" i="1" dirty="0">
                <a:latin typeface="Times New Roman"/>
                <a:cs typeface="Times New Roman"/>
              </a:rPr>
              <a:t> преимущественно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грубозернистые;</a:t>
            </a:r>
            <a:r>
              <a:rPr sz="1800" i="1" spc="-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3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—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«углистые»</a:t>
            </a:r>
            <a:r>
              <a:rPr sz="1800" i="1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филлитовидные </a:t>
            </a:r>
            <a:r>
              <a:rPr sz="1800" i="1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алевролиты; </a:t>
            </a:r>
            <a:r>
              <a:rPr sz="1800" i="1" dirty="0">
                <a:latin typeface="Times New Roman"/>
                <a:cs typeface="Times New Roman"/>
              </a:rPr>
              <a:t>4 — </a:t>
            </a:r>
            <a:r>
              <a:rPr sz="1800" i="1" spc="-5" dirty="0">
                <a:latin typeface="Times New Roman"/>
                <a:cs typeface="Times New Roman"/>
              </a:rPr>
              <a:t>углистые</a:t>
            </a:r>
            <a:r>
              <a:rPr sz="1800" i="1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кварцево-серицитовые</a:t>
            </a:r>
            <a:r>
              <a:rPr sz="1800" i="1" spc="440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алевросланцы; </a:t>
            </a:r>
            <a:r>
              <a:rPr sz="1800" i="1" dirty="0">
                <a:latin typeface="Times New Roman"/>
                <a:cs typeface="Times New Roman"/>
              </a:rPr>
              <a:t>5 — кварцевые жилы; 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6,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7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—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ореол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развития</a:t>
            </a:r>
            <a:r>
              <a:rPr sz="1800" i="1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золото-сульфидной</a:t>
            </a:r>
            <a:r>
              <a:rPr sz="1800" i="1" spc="-5" dirty="0">
                <a:latin typeface="Times New Roman"/>
                <a:cs typeface="Times New Roman"/>
              </a:rPr>
              <a:t> минерализации:</a:t>
            </a:r>
            <a:r>
              <a:rPr sz="1800" i="1" dirty="0">
                <a:latin typeface="Times New Roman"/>
                <a:cs typeface="Times New Roman"/>
              </a:rPr>
              <a:t> 6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—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умеренной,</a:t>
            </a:r>
            <a:r>
              <a:rPr sz="1800" i="1" spc="-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7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— 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повышенной;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8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— кливаж;</a:t>
            </a:r>
            <a:r>
              <a:rPr sz="1800" i="1" spc="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9</a:t>
            </a:r>
            <a:r>
              <a:rPr sz="1800" i="1" spc="-1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— </a:t>
            </a:r>
            <a:r>
              <a:rPr sz="1800" i="1" spc="-10" dirty="0">
                <a:latin typeface="Times New Roman"/>
                <a:cs typeface="Times New Roman"/>
              </a:rPr>
              <a:t>подземные </a:t>
            </a:r>
            <a:r>
              <a:rPr sz="1800" i="1" dirty="0">
                <a:latin typeface="Times New Roman"/>
                <a:cs typeface="Times New Roman"/>
              </a:rPr>
              <a:t>горные </a:t>
            </a:r>
            <a:r>
              <a:rPr sz="1800" i="1" spc="-10" dirty="0">
                <a:latin typeface="Times New Roman"/>
                <a:cs typeface="Times New Roman"/>
              </a:rPr>
              <a:t>выработки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53634" y="444449"/>
            <a:ext cx="26422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/>
              <a:t>Сухой</a:t>
            </a:r>
            <a:r>
              <a:rPr sz="4400" spc="-60" dirty="0"/>
              <a:t> </a:t>
            </a:r>
            <a:r>
              <a:rPr sz="4400" spc="-100" dirty="0"/>
              <a:t>Лог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659882" y="1320800"/>
            <a:ext cx="3366770" cy="525272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89535">
              <a:lnSpc>
                <a:spcPts val="2920"/>
              </a:lnSpc>
              <a:spcBef>
                <a:spcPts val="459"/>
              </a:spcBef>
            </a:pPr>
            <a:r>
              <a:rPr sz="2700" i="1" spc="-15" dirty="0">
                <a:latin typeface="Times New Roman"/>
                <a:cs typeface="Times New Roman"/>
              </a:rPr>
              <a:t>Распределение</a:t>
            </a:r>
            <a:r>
              <a:rPr sz="2700" i="1" spc="-55" dirty="0">
                <a:latin typeface="Times New Roman"/>
                <a:cs typeface="Times New Roman"/>
              </a:rPr>
              <a:t> </a:t>
            </a:r>
            <a:r>
              <a:rPr sz="2700" i="1" spc="-10" dirty="0">
                <a:latin typeface="Times New Roman"/>
                <a:cs typeface="Times New Roman"/>
              </a:rPr>
              <a:t>золота </a:t>
            </a:r>
            <a:r>
              <a:rPr sz="2700" i="1" spc="-660" dirty="0">
                <a:latin typeface="Times New Roman"/>
                <a:cs typeface="Times New Roman"/>
              </a:rPr>
              <a:t> </a:t>
            </a:r>
            <a:r>
              <a:rPr sz="2700" i="1" spc="-5" dirty="0">
                <a:latin typeface="Times New Roman"/>
                <a:cs typeface="Times New Roman"/>
              </a:rPr>
              <a:t>на</a:t>
            </a:r>
            <a:r>
              <a:rPr sz="2700" i="1" spc="-30" dirty="0">
                <a:latin typeface="Times New Roman"/>
                <a:cs typeface="Times New Roman"/>
              </a:rPr>
              <a:t> </a:t>
            </a:r>
            <a:r>
              <a:rPr sz="2700" i="1" spc="-10" dirty="0">
                <a:latin typeface="Times New Roman"/>
                <a:cs typeface="Times New Roman"/>
              </a:rPr>
              <a:t>месторождении</a:t>
            </a: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ts val="2705"/>
              </a:lnSpc>
            </a:pPr>
            <a:r>
              <a:rPr sz="2700" i="1" spc="-25" dirty="0">
                <a:latin typeface="Times New Roman"/>
                <a:cs typeface="Times New Roman"/>
              </a:rPr>
              <a:t>Сухой</a:t>
            </a:r>
            <a:r>
              <a:rPr sz="2700" i="1" spc="-35" dirty="0">
                <a:latin typeface="Times New Roman"/>
                <a:cs typeface="Times New Roman"/>
              </a:rPr>
              <a:t> </a:t>
            </a:r>
            <a:r>
              <a:rPr sz="2700" i="1" spc="-5" dirty="0">
                <a:latin typeface="Times New Roman"/>
                <a:cs typeface="Times New Roman"/>
              </a:rPr>
              <a:t>Лог</a:t>
            </a:r>
            <a:r>
              <a:rPr sz="2700" i="1" spc="-40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по</a:t>
            </a:r>
            <a:endParaRPr sz="2700">
              <a:latin typeface="Times New Roman"/>
              <a:cs typeface="Times New Roman"/>
            </a:endParaRPr>
          </a:p>
          <a:p>
            <a:pPr marL="12700" marR="50800">
              <a:lnSpc>
                <a:spcPct val="90000"/>
              </a:lnSpc>
              <a:spcBef>
                <a:spcPts val="165"/>
              </a:spcBef>
            </a:pPr>
            <a:r>
              <a:rPr sz="2700" i="1" spc="-5" dirty="0">
                <a:latin typeface="Times New Roman"/>
                <a:cs typeface="Times New Roman"/>
              </a:rPr>
              <a:t>горизонтам </a:t>
            </a:r>
            <a:r>
              <a:rPr sz="2700" i="1" dirty="0">
                <a:latin typeface="Times New Roman"/>
                <a:cs typeface="Times New Roman"/>
              </a:rPr>
              <a:t>I, II, III и </a:t>
            </a:r>
            <a:r>
              <a:rPr sz="2700" i="1" spc="5" dirty="0">
                <a:latin typeface="Times New Roman"/>
                <a:cs typeface="Times New Roman"/>
              </a:rPr>
              <a:t> </a:t>
            </a:r>
            <a:r>
              <a:rPr sz="2700" i="1" spc="-15" dirty="0">
                <a:latin typeface="Times New Roman"/>
                <a:cs typeface="Times New Roman"/>
              </a:rPr>
              <a:t>разведочным</a:t>
            </a:r>
            <a:r>
              <a:rPr sz="2700" i="1" spc="-114" dirty="0">
                <a:latin typeface="Times New Roman"/>
                <a:cs typeface="Times New Roman"/>
              </a:rPr>
              <a:t> </a:t>
            </a:r>
            <a:r>
              <a:rPr sz="2700" i="1" spc="-5" dirty="0">
                <a:latin typeface="Times New Roman"/>
                <a:cs typeface="Times New Roman"/>
              </a:rPr>
              <a:t>разрезам </a:t>
            </a:r>
            <a:r>
              <a:rPr sz="2700" i="1" spc="-660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А, Б, </a:t>
            </a:r>
            <a:r>
              <a:rPr sz="2700" i="1" spc="-10" dirty="0">
                <a:latin typeface="Times New Roman"/>
                <a:cs typeface="Times New Roman"/>
              </a:rPr>
              <a:t>В, </a:t>
            </a:r>
            <a:r>
              <a:rPr sz="2700" i="1" dirty="0">
                <a:latin typeface="Times New Roman"/>
                <a:cs typeface="Times New Roman"/>
              </a:rPr>
              <a:t>Г </a:t>
            </a:r>
            <a:r>
              <a:rPr sz="2700" i="1" spc="-10" dirty="0">
                <a:latin typeface="Times New Roman"/>
                <a:cs typeface="Times New Roman"/>
              </a:rPr>
              <a:t>(по </a:t>
            </a:r>
            <a:r>
              <a:rPr sz="2700" i="1" spc="-5" dirty="0">
                <a:latin typeface="Times New Roman"/>
                <a:cs typeface="Times New Roman"/>
              </a:rPr>
              <a:t>данным </a:t>
            </a:r>
            <a:r>
              <a:rPr sz="2700" i="1" dirty="0">
                <a:latin typeface="Times New Roman"/>
                <a:cs typeface="Times New Roman"/>
              </a:rPr>
              <a:t> </a:t>
            </a:r>
            <a:r>
              <a:rPr sz="2700" i="1" spc="-15" dirty="0">
                <a:latin typeface="Times New Roman"/>
                <a:cs typeface="Times New Roman"/>
              </a:rPr>
              <a:t>геолого-разведочных </a:t>
            </a:r>
            <a:r>
              <a:rPr sz="2700" i="1" spc="-10" dirty="0">
                <a:latin typeface="Times New Roman"/>
                <a:cs typeface="Times New Roman"/>
              </a:rPr>
              <a:t> работ)</a:t>
            </a:r>
            <a:r>
              <a:rPr sz="2700" i="1" spc="-2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1—4</a:t>
            </a:r>
            <a:r>
              <a:rPr sz="2700" i="1" spc="-1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—</a:t>
            </a: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ts val="2755"/>
              </a:lnSpc>
            </a:pPr>
            <a:r>
              <a:rPr sz="2700" i="1" spc="-15" dirty="0">
                <a:latin typeface="Times New Roman"/>
                <a:cs typeface="Times New Roman"/>
              </a:rPr>
              <a:t>содержания:</a:t>
            </a:r>
            <a:r>
              <a:rPr sz="2700" i="1" spc="-8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1</a:t>
            </a:r>
            <a:r>
              <a:rPr sz="2700" i="1" spc="-20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—</a:t>
            </a: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ts val="2915"/>
              </a:lnSpc>
            </a:pPr>
            <a:r>
              <a:rPr sz="2700" i="1" spc="-10" dirty="0">
                <a:latin typeface="Times New Roman"/>
                <a:cs typeface="Times New Roman"/>
              </a:rPr>
              <a:t>фоновое,</a:t>
            </a:r>
            <a:r>
              <a:rPr sz="2700" i="1" spc="-6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2</a:t>
            </a:r>
            <a:r>
              <a:rPr sz="2700" i="1" spc="-20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—</a:t>
            </a: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ts val="2915"/>
              </a:lnSpc>
            </a:pPr>
            <a:r>
              <a:rPr sz="2700" i="1" spc="-5" dirty="0">
                <a:latin typeface="Times New Roman"/>
                <a:cs typeface="Times New Roman"/>
              </a:rPr>
              <a:t>удвоенное</a:t>
            </a:r>
            <a:r>
              <a:rPr sz="2700" i="1" spc="-65" dirty="0">
                <a:latin typeface="Times New Roman"/>
                <a:cs typeface="Times New Roman"/>
              </a:rPr>
              <a:t> </a:t>
            </a:r>
            <a:r>
              <a:rPr sz="2700" i="1" spc="-10" dirty="0">
                <a:latin typeface="Times New Roman"/>
                <a:cs typeface="Times New Roman"/>
              </a:rPr>
              <a:t>фоновое,</a:t>
            </a:r>
            <a:r>
              <a:rPr sz="2700" i="1" spc="-4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3</a:t>
            </a:r>
            <a:endParaRPr sz="2700">
              <a:latin typeface="Times New Roman"/>
              <a:cs typeface="Times New Roman"/>
            </a:endParaRPr>
          </a:p>
          <a:p>
            <a:pPr marL="12700" marR="5080">
              <a:lnSpc>
                <a:spcPts val="2920"/>
              </a:lnSpc>
              <a:spcBef>
                <a:spcPts val="204"/>
              </a:spcBef>
            </a:pPr>
            <a:r>
              <a:rPr sz="2700" i="1" dirty="0">
                <a:latin typeface="Times New Roman"/>
                <a:cs typeface="Times New Roman"/>
              </a:rPr>
              <a:t>—</a:t>
            </a:r>
            <a:r>
              <a:rPr sz="2700" i="1" spc="-60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утроенное</a:t>
            </a:r>
            <a:r>
              <a:rPr sz="2700" i="1" spc="-55" dirty="0">
                <a:latin typeface="Times New Roman"/>
                <a:cs typeface="Times New Roman"/>
              </a:rPr>
              <a:t> </a:t>
            </a:r>
            <a:r>
              <a:rPr sz="2700" i="1" spc="-10" dirty="0">
                <a:latin typeface="Times New Roman"/>
                <a:cs typeface="Times New Roman"/>
              </a:rPr>
              <a:t>фоновое, </a:t>
            </a:r>
            <a:r>
              <a:rPr sz="2700" i="1" spc="-660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4</a:t>
            </a:r>
            <a:r>
              <a:rPr sz="2700" i="1" spc="-1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—</a:t>
            </a:r>
            <a:r>
              <a:rPr sz="2700" i="1" spc="-10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свыше</a:t>
            </a: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ts val="2870"/>
              </a:lnSpc>
            </a:pPr>
            <a:r>
              <a:rPr sz="2700" i="1" dirty="0">
                <a:latin typeface="Times New Roman"/>
                <a:cs typeface="Times New Roman"/>
              </a:rPr>
              <a:t>утроенного</a:t>
            </a:r>
            <a:r>
              <a:rPr sz="2700" i="1" spc="-80" dirty="0">
                <a:latin typeface="Times New Roman"/>
                <a:cs typeface="Times New Roman"/>
              </a:rPr>
              <a:t> </a:t>
            </a:r>
            <a:r>
              <a:rPr sz="2700" i="1" spc="-10" dirty="0">
                <a:latin typeface="Times New Roman"/>
                <a:cs typeface="Times New Roman"/>
              </a:rPr>
              <a:t>фонового</a:t>
            </a:r>
            <a:endParaRPr sz="27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471" y="4063"/>
            <a:ext cx="5397500" cy="6853933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b="1" spc="-15" dirty="0">
                <a:latin typeface="Arial"/>
                <a:cs typeface="Arial"/>
              </a:rPr>
              <a:t>Прожилковые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spc="-45" dirty="0">
                <a:latin typeface="Arial"/>
                <a:cs typeface="Arial"/>
              </a:rPr>
              <a:t>руды</a:t>
            </a:r>
          </a:p>
          <a:p>
            <a:pPr algn="ctr">
              <a:lnSpc>
                <a:spcPct val="100000"/>
              </a:lnSpc>
            </a:pPr>
            <a:r>
              <a:rPr b="1" spc="-20" dirty="0">
                <a:latin typeface="Arial"/>
                <a:cs typeface="Arial"/>
              </a:rPr>
              <a:t>месторождения</a:t>
            </a:r>
            <a:r>
              <a:rPr b="1" spc="15" dirty="0">
                <a:latin typeface="Arial"/>
                <a:cs typeface="Arial"/>
              </a:rPr>
              <a:t> </a:t>
            </a:r>
            <a:r>
              <a:rPr b="1" spc="-60" dirty="0">
                <a:latin typeface="Arial"/>
                <a:cs typeface="Arial"/>
              </a:rPr>
              <a:t>золота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20" dirty="0">
                <a:latin typeface="Arial"/>
                <a:cs typeface="Arial"/>
              </a:rPr>
              <a:t>Сухой</a:t>
            </a:r>
            <a:r>
              <a:rPr b="1" spc="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Лог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700771"/>
            <a:ext cx="9144000" cy="4876292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4905" marR="5080" indent="-1596390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Осадочно-метаморфогенные </a:t>
            </a:r>
            <a:r>
              <a:rPr spc="-1050" dirty="0"/>
              <a:t> </a:t>
            </a:r>
            <a:r>
              <a:rPr spc="-35" dirty="0"/>
              <a:t>месторождения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369822"/>
            <a:ext cx="8883015" cy="518922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620"/>
              </a:spcBef>
            </a:pPr>
            <a:r>
              <a:rPr sz="2200" spc="-10" dirty="0">
                <a:latin typeface="Times New Roman"/>
                <a:cs typeface="Times New Roman"/>
              </a:rPr>
              <a:t>Месторождения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этого</a:t>
            </a:r>
            <a:r>
              <a:rPr sz="2200" spc="-15" dirty="0">
                <a:latin typeface="Times New Roman"/>
                <a:cs typeface="Times New Roman"/>
              </a:rPr>
              <a:t> промышленного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типа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являются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главными </a:t>
            </a:r>
            <a:r>
              <a:rPr sz="2200" spc="-15" dirty="0">
                <a:latin typeface="Times New Roman"/>
                <a:cs typeface="Times New Roman"/>
              </a:rPr>
              <a:t> источниками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золота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во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многих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зарубежных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странах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75" dirty="0">
                <a:latin typeface="Times New Roman"/>
                <a:cs typeface="Times New Roman"/>
              </a:rPr>
              <a:t>(ЮАР,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Канада, </a:t>
            </a:r>
            <a:r>
              <a:rPr sz="2200" spc="-5" dirty="0">
                <a:latin typeface="Times New Roman"/>
                <a:cs typeface="Times New Roman"/>
              </a:rPr>
              <a:t> Бразилия). </a:t>
            </a:r>
            <a:r>
              <a:rPr sz="2200" dirty="0">
                <a:latin typeface="Times New Roman"/>
                <a:cs typeface="Times New Roman"/>
              </a:rPr>
              <a:t>Их уникальность </a:t>
            </a:r>
            <a:r>
              <a:rPr sz="2200" spc="-5" dirty="0">
                <a:latin typeface="Times New Roman"/>
                <a:cs typeface="Times New Roman"/>
              </a:rPr>
              <a:t>определяется </a:t>
            </a:r>
            <a:r>
              <a:rPr sz="2200" spc="-10" dirty="0">
                <a:latin typeface="Times New Roman"/>
                <a:cs typeface="Times New Roman"/>
              </a:rPr>
              <a:t>как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значительными размерами</a:t>
            </a:r>
            <a:r>
              <a:rPr sz="2200" spc="-10" dirty="0">
                <a:latin typeface="Times New Roman"/>
                <a:cs typeface="Times New Roman"/>
              </a:rPr>
              <a:t>,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так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spc="-25" dirty="0">
                <a:latin typeface="Times New Roman"/>
                <a:cs typeface="Times New Roman"/>
              </a:rPr>
              <a:t>комплексным </a:t>
            </a:r>
            <a:r>
              <a:rPr sz="2200" dirty="0">
                <a:latin typeface="Times New Roman"/>
                <a:cs typeface="Times New Roman"/>
              </a:rPr>
              <a:t>составом </a:t>
            </a:r>
            <a:r>
              <a:rPr sz="2200" spc="-45" dirty="0">
                <a:latin typeface="Times New Roman"/>
                <a:cs typeface="Times New Roman"/>
              </a:rPr>
              <a:t>руд, </a:t>
            </a:r>
            <a:r>
              <a:rPr sz="2200" spc="-5" dirty="0">
                <a:latin typeface="Times New Roman"/>
                <a:cs typeface="Times New Roman"/>
              </a:rPr>
              <a:t>в </a:t>
            </a:r>
            <a:r>
              <a:rPr sz="2200" spc="-30" dirty="0">
                <a:latin typeface="Times New Roman"/>
                <a:cs typeface="Times New Roman"/>
              </a:rPr>
              <a:t>которых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наряду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 </a:t>
            </a:r>
            <a:r>
              <a:rPr sz="2200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золотом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ураном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содержатся</a:t>
            </a:r>
            <a:r>
              <a:rPr sz="2200" u="heavy" spc="5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серебро</a:t>
            </a:r>
            <a:r>
              <a:rPr sz="2200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22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платиноиды</a:t>
            </a:r>
            <a:r>
              <a:rPr sz="2200" spc="-10" dirty="0">
                <a:latin typeface="Times New Roman"/>
                <a:cs typeface="Times New Roman"/>
              </a:rPr>
              <a:t>.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Характерная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особенность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этих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месторождений </a:t>
            </a:r>
            <a:r>
              <a:rPr sz="2200" spc="-5" dirty="0">
                <a:latin typeface="Times New Roman"/>
                <a:cs typeface="Times New Roman"/>
              </a:rPr>
              <a:t>— их </a:t>
            </a:r>
            <a:r>
              <a:rPr sz="2200" b="1" spc="-15" dirty="0">
                <a:latin typeface="Times New Roman"/>
                <a:cs typeface="Times New Roman"/>
              </a:rPr>
              <a:t>приуроченность </a:t>
            </a:r>
            <a:r>
              <a:rPr sz="2200" b="1" spc="-5" dirty="0">
                <a:latin typeface="Times New Roman"/>
                <a:cs typeface="Times New Roman"/>
              </a:rPr>
              <a:t>к </a:t>
            </a:r>
            <a:r>
              <a:rPr sz="2200" b="1" spc="-15" dirty="0">
                <a:latin typeface="Times New Roman"/>
                <a:cs typeface="Times New Roman"/>
              </a:rPr>
              <a:t>толщам </a:t>
            </a:r>
            <a:r>
              <a:rPr sz="2200" b="1" spc="-10" dirty="0">
                <a:latin typeface="Times New Roman"/>
                <a:cs typeface="Times New Roman"/>
              </a:rPr>
              <a:t>метаморфизованных </a:t>
            </a:r>
            <a:r>
              <a:rPr sz="2200" b="1" spc="-5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кварцево-галечных</a:t>
            </a:r>
            <a:r>
              <a:rPr sz="2200" b="1" spc="-5" dirty="0">
                <a:latin typeface="Times New Roman"/>
                <a:cs typeface="Times New Roman"/>
              </a:rPr>
              <a:t> </a:t>
            </a:r>
            <a:r>
              <a:rPr sz="2200" b="1" spc="-30" dirty="0">
                <a:latin typeface="Times New Roman"/>
                <a:cs typeface="Times New Roman"/>
              </a:rPr>
              <a:t>конгломератов</a:t>
            </a:r>
            <a:r>
              <a:rPr sz="2200" b="1" spc="-25" dirty="0">
                <a:latin typeface="Times New Roman"/>
                <a:cs typeface="Times New Roman"/>
              </a:rPr>
              <a:t> </a:t>
            </a:r>
            <a:r>
              <a:rPr sz="2200" b="1" spc="-15" dirty="0">
                <a:latin typeface="Times New Roman"/>
                <a:cs typeface="Times New Roman"/>
              </a:rPr>
              <a:t>протерозойского</a:t>
            </a:r>
            <a:r>
              <a:rPr sz="2200" b="1" spc="-10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возраста</a:t>
            </a:r>
            <a:r>
              <a:rPr sz="2200" spc="-5" dirty="0">
                <a:latin typeface="Times New Roman"/>
                <a:cs typeface="Times New Roman"/>
              </a:rPr>
              <a:t>.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Они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представляют</a:t>
            </a:r>
            <a:r>
              <a:rPr sz="2200" spc="-5" dirty="0">
                <a:latin typeface="Times New Roman"/>
                <a:cs typeface="Times New Roman"/>
              </a:rPr>
              <a:t> собой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отложения</a:t>
            </a:r>
            <a:r>
              <a:rPr sz="2200" spc="-20" dirty="0">
                <a:latin typeface="Times New Roman"/>
                <a:cs typeface="Times New Roman"/>
              </a:rPr>
              <a:t> дельтового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выноса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значительной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мощности,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которые</a:t>
            </a:r>
            <a:r>
              <a:rPr sz="2200" spc="-20" dirty="0">
                <a:latin typeface="Times New Roman"/>
                <a:cs typeface="Times New Roman"/>
              </a:rPr>
              <a:t> содержат</a:t>
            </a:r>
            <a:r>
              <a:rPr sz="2200" spc="-15" dirty="0">
                <a:latin typeface="Times New Roman"/>
                <a:cs typeface="Times New Roman"/>
              </a:rPr>
              <a:t> рудоносные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слои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нескольких 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стратиграфических уровней. </a:t>
            </a:r>
            <a:r>
              <a:rPr sz="2200" spc="-15" dirty="0">
                <a:latin typeface="Times New Roman"/>
                <a:cs typeface="Times New Roman"/>
              </a:rPr>
              <a:t>Это </a:t>
            </a:r>
            <a:r>
              <a:rPr sz="2200" spc="-5" dirty="0">
                <a:latin typeface="Times New Roman"/>
                <a:cs typeface="Times New Roman"/>
              </a:rPr>
              <a:t>древние </a:t>
            </a:r>
            <a:r>
              <a:rPr sz="2200" spc="5" dirty="0">
                <a:latin typeface="Times New Roman"/>
                <a:cs typeface="Times New Roman"/>
              </a:rPr>
              <a:t>россыпи, </a:t>
            </a:r>
            <a:r>
              <a:rPr sz="2200" spc="-5" dirty="0">
                <a:latin typeface="Times New Roman"/>
                <a:cs typeface="Times New Roman"/>
              </a:rPr>
              <a:t>преобразованные при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последующих деформациях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 метаморфизме </a:t>
            </a:r>
            <a:r>
              <a:rPr sz="2200" dirty="0">
                <a:latin typeface="Times New Roman"/>
                <a:cs typeface="Times New Roman"/>
              </a:rPr>
              <a:t>зеленосланцевой </a:t>
            </a:r>
            <a:r>
              <a:rPr sz="2200" spc="-5" dirty="0">
                <a:latin typeface="Times New Roman"/>
                <a:cs typeface="Times New Roman"/>
              </a:rPr>
              <a:t>фации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локальной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перегруппировкой</a:t>
            </a:r>
            <a:r>
              <a:rPr sz="2200" spc="-10" dirty="0">
                <a:latin typeface="Times New Roman"/>
                <a:cs typeface="Times New Roman"/>
              </a:rPr>
              <a:t> первично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накопленных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металлов. 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Характерны </a:t>
            </a:r>
            <a:r>
              <a:rPr sz="2200" spc="-15" dirty="0">
                <a:latin typeface="Times New Roman"/>
                <a:cs typeface="Times New Roman"/>
              </a:rPr>
              <a:t>пластовая </a:t>
            </a:r>
            <a:r>
              <a:rPr sz="2200" spc="-5" dirty="0">
                <a:latin typeface="Times New Roman"/>
                <a:cs typeface="Times New Roman"/>
              </a:rPr>
              <a:t>и лентообразная </a:t>
            </a:r>
            <a:r>
              <a:rPr sz="2200" spc="-15" dirty="0">
                <a:latin typeface="Times New Roman"/>
                <a:cs typeface="Times New Roman"/>
              </a:rPr>
              <a:t>форма </a:t>
            </a:r>
            <a:r>
              <a:rPr sz="2200" spc="-35" dirty="0">
                <a:latin typeface="Times New Roman"/>
                <a:cs typeface="Times New Roman"/>
              </a:rPr>
              <a:t>рудных </a:t>
            </a:r>
            <a:r>
              <a:rPr sz="2200" spc="-5" dirty="0">
                <a:latin typeface="Times New Roman"/>
                <a:cs typeface="Times New Roman"/>
              </a:rPr>
              <a:t>тел, </a:t>
            </a:r>
            <a:r>
              <a:rPr sz="2200" spc="-10" dirty="0">
                <a:latin typeface="Times New Roman"/>
                <a:cs typeface="Times New Roman"/>
              </a:rPr>
              <a:t>наследующих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расположение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Cambria Math"/>
                <a:cs typeface="Cambria Math"/>
              </a:rPr>
              <a:t>≪</a:t>
            </a:r>
            <a:r>
              <a:rPr sz="2200" spc="-25" dirty="0">
                <a:latin typeface="Times New Roman"/>
                <a:cs typeface="Times New Roman"/>
              </a:rPr>
              <a:t>рудных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струй</a:t>
            </a:r>
            <a:r>
              <a:rPr sz="2200" dirty="0">
                <a:latin typeface="Cambria Math"/>
                <a:cs typeface="Cambria Math"/>
              </a:rPr>
              <a:t>≫</a:t>
            </a:r>
            <a:r>
              <a:rPr sz="2200" spc="5" dirty="0">
                <a:latin typeface="Cambria Math"/>
                <a:cs typeface="Cambria Math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русловых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потоков,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веерообразная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плане структура </a:t>
            </a:r>
            <a:r>
              <a:rPr sz="2200" spc="-30" dirty="0">
                <a:latin typeface="Times New Roman"/>
                <a:cs typeface="Times New Roman"/>
              </a:rPr>
              <a:t>рудных </a:t>
            </a:r>
            <a:r>
              <a:rPr sz="2200" spc="-10" dirty="0">
                <a:latin typeface="Times New Roman"/>
                <a:cs typeface="Times New Roman"/>
              </a:rPr>
              <a:t>полей. </a:t>
            </a:r>
            <a:r>
              <a:rPr sz="2200" spc="-5" dirty="0">
                <a:latin typeface="Times New Roman"/>
                <a:cs typeface="Times New Roman"/>
              </a:rPr>
              <a:t>В </a:t>
            </a:r>
            <a:r>
              <a:rPr sz="2200" spc="-15" dirty="0">
                <a:latin typeface="Times New Roman"/>
                <a:cs typeface="Times New Roman"/>
              </a:rPr>
              <a:t>то </a:t>
            </a:r>
            <a:r>
              <a:rPr sz="2200" spc="-20" dirty="0">
                <a:latin typeface="Times New Roman"/>
                <a:cs typeface="Times New Roman"/>
              </a:rPr>
              <a:t>же </a:t>
            </a:r>
            <a:r>
              <a:rPr sz="2200" spc="-10" dirty="0">
                <a:latin typeface="Times New Roman"/>
                <a:cs typeface="Times New Roman"/>
              </a:rPr>
              <a:t>время </a:t>
            </a:r>
            <a:r>
              <a:rPr sz="2200" spc="-5" dirty="0">
                <a:latin typeface="Times New Roman"/>
                <a:cs typeface="Times New Roman"/>
              </a:rPr>
              <a:t>наличие в </a:t>
            </a:r>
            <a:r>
              <a:rPr sz="2200" spc="-35" dirty="0">
                <a:latin typeface="Times New Roman"/>
                <a:cs typeface="Times New Roman"/>
              </a:rPr>
              <a:t>рудах </a:t>
            </a:r>
            <a:r>
              <a:rPr sz="2200" spc="-20" dirty="0">
                <a:latin typeface="Times New Roman"/>
                <a:cs typeface="Times New Roman"/>
              </a:rPr>
              <a:t>сульфидов 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минералов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четырехвалентного</a:t>
            </a:r>
            <a:r>
              <a:rPr sz="2200" spc="-5" dirty="0">
                <a:latin typeface="Times New Roman"/>
                <a:cs typeface="Times New Roman"/>
              </a:rPr>
              <a:t> урана,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неустойчивых</a:t>
            </a:r>
            <a:r>
              <a:rPr sz="2200" spc="-5" dirty="0">
                <a:latin typeface="Times New Roman"/>
                <a:cs typeface="Times New Roman"/>
              </a:rPr>
              <a:t> 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гипергенных </a:t>
            </a:r>
            <a:r>
              <a:rPr sz="2200" spc="-5" dirty="0">
                <a:latin typeface="Times New Roman"/>
                <a:cs typeface="Times New Roman"/>
              </a:rPr>
              <a:t> условиях, региональных </a:t>
            </a:r>
            <a:r>
              <a:rPr sz="2200" spc="-20" dirty="0">
                <a:latin typeface="Times New Roman"/>
                <a:cs typeface="Times New Roman"/>
              </a:rPr>
              <a:t>рудоконтролирующих </a:t>
            </a:r>
            <a:r>
              <a:rPr sz="2200" spc="-10" dirty="0">
                <a:latin typeface="Times New Roman"/>
                <a:cs typeface="Times New Roman"/>
              </a:rPr>
              <a:t>зон разломов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spc="-25" dirty="0">
                <a:latin typeface="Times New Roman"/>
                <a:cs typeface="Times New Roman"/>
              </a:rPr>
              <a:t>некоторые 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другие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данные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могут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свидетельствовать</a:t>
            </a:r>
            <a:r>
              <a:rPr sz="2200" spc="-5" dirty="0">
                <a:latin typeface="Times New Roman"/>
                <a:cs typeface="Times New Roman"/>
              </a:rPr>
              <a:t> о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проявлении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флюидных 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процессов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рудообразования.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2917" y="186309"/>
            <a:ext cx="82797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0" dirty="0"/>
              <a:t>Месторождение</a:t>
            </a:r>
            <a:r>
              <a:rPr sz="3600" spc="30" dirty="0"/>
              <a:t> </a:t>
            </a:r>
            <a:r>
              <a:rPr sz="3600" spc="-20" dirty="0"/>
              <a:t>Витватерсранд</a:t>
            </a:r>
            <a:r>
              <a:rPr sz="3600" spc="50" dirty="0"/>
              <a:t> </a:t>
            </a:r>
            <a:r>
              <a:rPr sz="3600" spc="-25" dirty="0"/>
              <a:t>(ЮАР)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8739" y="932814"/>
            <a:ext cx="8988425" cy="39897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latin typeface="Times New Roman"/>
                <a:cs typeface="Times New Roman"/>
              </a:rPr>
              <a:t>Рудная </a:t>
            </a:r>
            <a:r>
              <a:rPr sz="2000" dirty="0">
                <a:latin typeface="Times New Roman"/>
                <a:cs typeface="Times New Roman"/>
              </a:rPr>
              <a:t>минерализация </a:t>
            </a:r>
            <a:r>
              <a:rPr sz="2000" spc="-10" dirty="0">
                <a:latin typeface="Times New Roman"/>
                <a:cs typeface="Times New Roman"/>
              </a:rPr>
              <a:t>проявлена </a:t>
            </a:r>
            <a:r>
              <a:rPr sz="2000" spc="-5" dirty="0">
                <a:latin typeface="Times New Roman"/>
                <a:cs typeface="Times New Roman"/>
              </a:rPr>
              <a:t>на площади 350x200 </a:t>
            </a:r>
            <a:r>
              <a:rPr sz="2000" dirty="0">
                <a:latin typeface="Times New Roman"/>
                <a:cs typeface="Times New Roman"/>
              </a:rPr>
              <a:t>км. </a:t>
            </a:r>
            <a:r>
              <a:rPr sz="2000" spc="-5" dirty="0">
                <a:latin typeface="Times New Roman"/>
                <a:cs typeface="Times New Roman"/>
              </a:rPr>
              <a:t>Нижний структурный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этаж </a:t>
            </a:r>
            <a:r>
              <a:rPr sz="2000" spc="-15" dirty="0">
                <a:latin typeface="Times New Roman"/>
                <a:cs typeface="Times New Roman"/>
              </a:rPr>
              <a:t>сложен </a:t>
            </a:r>
            <a:r>
              <a:rPr sz="2000" spc="-5" dirty="0">
                <a:latin typeface="Times New Roman"/>
                <a:cs typeface="Times New Roman"/>
              </a:rPr>
              <a:t>гранитогнейсами </a:t>
            </a:r>
            <a:r>
              <a:rPr sz="2000" spc="-10" dirty="0">
                <a:latin typeface="Times New Roman"/>
                <a:cs typeface="Times New Roman"/>
              </a:rPr>
              <a:t>архея, </a:t>
            </a:r>
            <a:r>
              <a:rPr sz="2000" spc="-25" dirty="0">
                <a:latin typeface="Times New Roman"/>
                <a:cs typeface="Times New Roman"/>
              </a:rPr>
              <a:t>которые </a:t>
            </a:r>
            <a:r>
              <a:rPr sz="2000" spc="-10" dirty="0">
                <a:latin typeface="Times New Roman"/>
                <a:cs typeface="Times New Roman"/>
              </a:rPr>
              <a:t>прорваны </a:t>
            </a:r>
            <a:r>
              <a:rPr sz="2000" spc="5" dirty="0">
                <a:latin typeface="Times New Roman"/>
                <a:cs typeface="Times New Roman"/>
              </a:rPr>
              <a:t>основными </a:t>
            </a:r>
            <a:r>
              <a:rPr sz="2000" dirty="0">
                <a:latin typeface="Times New Roman"/>
                <a:cs typeface="Times New Roman"/>
              </a:rPr>
              <a:t>и кислыми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интрузивными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породами.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Они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образуют</a:t>
            </a:r>
            <a:r>
              <a:rPr sz="2000" spc="-5" dirty="0">
                <a:latin typeface="Times New Roman"/>
                <a:cs typeface="Times New Roman"/>
              </a:rPr>
              <a:t> куполовидные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поднятия,</a:t>
            </a:r>
            <a:r>
              <a:rPr sz="2000" spc="-5" dirty="0">
                <a:latin typeface="Times New Roman"/>
                <a:cs typeface="Times New Roman"/>
              </a:rPr>
              <a:t> разделенные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опущенными </a:t>
            </a:r>
            <a:r>
              <a:rPr sz="2000" spc="-10" dirty="0">
                <a:latin typeface="Times New Roman"/>
                <a:cs typeface="Times New Roman"/>
              </a:rPr>
              <a:t>блоками. </a:t>
            </a: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-10" dirty="0">
                <a:latin typeface="Times New Roman"/>
                <a:cs typeface="Times New Roman"/>
              </a:rPr>
              <a:t>пределах </a:t>
            </a:r>
            <a:r>
              <a:rPr sz="2000" spc="-5" dirty="0">
                <a:latin typeface="Times New Roman"/>
                <a:cs typeface="Times New Roman"/>
              </a:rPr>
              <a:t>этих </a:t>
            </a:r>
            <a:r>
              <a:rPr sz="2000" spc="-25" dirty="0">
                <a:latin typeface="Times New Roman"/>
                <a:cs typeface="Times New Roman"/>
              </a:rPr>
              <a:t>блоков </a:t>
            </a:r>
            <a:r>
              <a:rPr sz="2000" spc="-10" dirty="0">
                <a:latin typeface="Times New Roman"/>
                <a:cs typeface="Times New Roman"/>
              </a:rPr>
              <a:t>накапливались породы верхнего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структурного </a:t>
            </a:r>
            <a:r>
              <a:rPr sz="2000" dirty="0">
                <a:latin typeface="Times New Roman"/>
                <a:cs typeface="Times New Roman"/>
              </a:rPr>
              <a:t>этажа — </a:t>
            </a:r>
            <a:r>
              <a:rPr sz="2000" spc="-5" dirty="0">
                <a:latin typeface="Times New Roman"/>
                <a:cs typeface="Times New Roman"/>
              </a:rPr>
              <a:t>протерозойские </a:t>
            </a:r>
            <a:r>
              <a:rPr sz="2000" spc="-20" dirty="0">
                <a:latin typeface="Times New Roman"/>
                <a:cs typeface="Times New Roman"/>
              </a:rPr>
              <a:t>отложения </a:t>
            </a:r>
            <a:r>
              <a:rPr sz="2000" spc="-15" dirty="0">
                <a:latin typeface="Times New Roman"/>
                <a:cs typeface="Times New Roman"/>
              </a:rPr>
              <a:t>витватерсрандского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10" dirty="0">
                <a:latin typeface="Times New Roman"/>
                <a:cs typeface="Times New Roman"/>
              </a:rPr>
              <a:t>других 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комплексов.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Золотоносная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толща</a:t>
            </a:r>
            <a:r>
              <a:rPr sz="2000" spc="-10" dirty="0">
                <a:latin typeface="Times New Roman"/>
                <a:cs typeface="Times New Roman"/>
              </a:rPr>
              <a:t> Витватерсранда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состоит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из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ритмичных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серий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конгломератов,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песчаников,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сланцев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с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горизонтами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андезитов,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порфиров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и</a:t>
            </a:r>
            <a:r>
              <a:rPr sz="20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их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туфов</a:t>
            </a:r>
            <a:r>
              <a:rPr sz="2000" spc="-15" dirty="0">
                <a:latin typeface="Times New Roman"/>
                <a:cs typeface="Times New Roman"/>
              </a:rPr>
              <a:t>.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Пачки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рудоносных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конгломератов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образуют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так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называемые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mbria Math"/>
                <a:cs typeface="Cambria Math"/>
              </a:rPr>
              <a:t>≪</a:t>
            </a:r>
            <a:r>
              <a:rPr sz="2000" dirty="0">
                <a:latin typeface="Times New Roman"/>
                <a:cs typeface="Times New Roman"/>
              </a:rPr>
              <a:t>рифы</a:t>
            </a:r>
            <a:r>
              <a:rPr sz="2000" dirty="0">
                <a:latin typeface="Cambria Math"/>
                <a:cs typeface="Cambria Math"/>
              </a:rPr>
              <a:t>≫</a:t>
            </a:r>
            <a:r>
              <a:rPr sz="2000" dirty="0">
                <a:latin typeface="Times New Roman"/>
                <a:cs typeface="Times New Roman"/>
              </a:rPr>
              <a:t>,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содержащие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Times New Roman"/>
                <a:cs typeface="Times New Roman"/>
              </a:rPr>
              <a:t>золоторудную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и</a:t>
            </a:r>
            <a:r>
              <a:rPr sz="2000" b="1" spc="5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урановую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минерализацию</a:t>
            </a:r>
            <a:r>
              <a:rPr sz="2000" spc="-5" dirty="0">
                <a:latin typeface="Times New Roman"/>
                <a:cs typeface="Times New Roman"/>
              </a:rPr>
              <a:t>.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Рифы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представляют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собой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группы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сближенных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разрезе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горизонтов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рудоносных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конгломератов 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мощностью </a:t>
            </a:r>
            <a:r>
              <a:rPr sz="2000" spc="-15" dirty="0">
                <a:latin typeface="Times New Roman"/>
                <a:cs typeface="Times New Roman"/>
              </a:rPr>
              <a:t>от </a:t>
            </a:r>
            <a:r>
              <a:rPr sz="2000" spc="-5" dirty="0">
                <a:latin typeface="Times New Roman"/>
                <a:cs typeface="Times New Roman"/>
              </a:rPr>
              <a:t>первых </a:t>
            </a:r>
            <a:r>
              <a:rPr sz="2000" dirty="0">
                <a:latin typeface="Times New Roman"/>
                <a:cs typeface="Times New Roman"/>
              </a:rPr>
              <a:t>метров до </a:t>
            </a:r>
            <a:r>
              <a:rPr sz="2000" spc="-5" dirty="0">
                <a:latin typeface="Times New Roman"/>
                <a:cs typeface="Times New Roman"/>
              </a:rPr>
              <a:t>первых </a:t>
            </a:r>
            <a:r>
              <a:rPr sz="2000" spc="-10" dirty="0">
                <a:latin typeface="Times New Roman"/>
                <a:cs typeface="Times New Roman"/>
              </a:rPr>
              <a:t>десятков </a:t>
            </a:r>
            <a:r>
              <a:rPr sz="2000" spc="5" dirty="0">
                <a:latin typeface="Times New Roman"/>
                <a:cs typeface="Times New Roman"/>
              </a:rPr>
              <a:t>метров. </a:t>
            </a:r>
            <a:r>
              <a:rPr sz="2000" dirty="0">
                <a:latin typeface="Times New Roman"/>
                <a:cs typeface="Times New Roman"/>
              </a:rPr>
              <a:t>Мощность рифов — </a:t>
            </a:r>
            <a:r>
              <a:rPr sz="2000" spc="-20" dirty="0">
                <a:latin typeface="Times New Roman"/>
                <a:cs typeface="Times New Roman"/>
              </a:rPr>
              <a:t>от 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30 </a:t>
            </a:r>
            <a:r>
              <a:rPr sz="2000" spc="-10" dirty="0">
                <a:latin typeface="Times New Roman"/>
                <a:cs typeface="Times New Roman"/>
              </a:rPr>
              <a:t>до </a:t>
            </a:r>
            <a:r>
              <a:rPr sz="2000" dirty="0">
                <a:latin typeface="Times New Roman"/>
                <a:cs typeface="Times New Roman"/>
              </a:rPr>
              <a:t>400 </a:t>
            </a:r>
            <a:r>
              <a:rPr sz="2000" spc="-5" dirty="0">
                <a:latin typeface="Times New Roman"/>
                <a:cs typeface="Times New Roman"/>
              </a:rPr>
              <a:t>м, протяженность по </a:t>
            </a:r>
            <a:r>
              <a:rPr sz="2000" dirty="0">
                <a:latin typeface="Times New Roman"/>
                <a:cs typeface="Times New Roman"/>
              </a:rPr>
              <a:t>простиранию — до </a:t>
            </a:r>
            <a:r>
              <a:rPr sz="2000" spc="-5" dirty="0">
                <a:latin typeface="Times New Roman"/>
                <a:cs typeface="Times New Roman"/>
              </a:rPr>
              <a:t>70 км, протяженность </a:t>
            </a:r>
            <a:r>
              <a:rPr sz="2000" dirty="0">
                <a:latin typeface="Times New Roman"/>
                <a:cs typeface="Times New Roman"/>
              </a:rPr>
              <a:t>всей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рудоносной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полосы —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около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200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км.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2917" y="288163"/>
            <a:ext cx="82797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0" dirty="0"/>
              <a:t>Месторождение</a:t>
            </a:r>
            <a:r>
              <a:rPr sz="3600" spc="30" dirty="0"/>
              <a:t> </a:t>
            </a:r>
            <a:r>
              <a:rPr sz="3600" spc="-20" dirty="0"/>
              <a:t>Витватерсранд</a:t>
            </a:r>
            <a:r>
              <a:rPr sz="3600" spc="50" dirty="0"/>
              <a:t> </a:t>
            </a:r>
            <a:r>
              <a:rPr sz="3600" spc="-25" dirty="0"/>
              <a:t>(ЮАР)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40640" y="1009904"/>
            <a:ext cx="8958580" cy="518922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50800" marR="43180" algn="just">
              <a:lnSpc>
                <a:spcPct val="80000"/>
              </a:lnSpc>
              <a:spcBef>
                <a:spcPts val="620"/>
              </a:spcBef>
            </a:pPr>
            <a:r>
              <a:rPr sz="2200" spc="-10" dirty="0">
                <a:latin typeface="Times New Roman"/>
                <a:cs typeface="Times New Roman"/>
              </a:rPr>
              <a:t>Наиболее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рудоносными</a:t>
            </a:r>
            <a:r>
              <a:rPr sz="2200" spc="-10" dirty="0">
                <a:latin typeface="Times New Roman"/>
                <a:cs typeface="Times New Roman"/>
              </a:rPr>
              <a:t> являются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конгломераты,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сложенные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на</a:t>
            </a:r>
            <a:r>
              <a:rPr sz="2200" dirty="0">
                <a:latin typeface="Times New Roman"/>
                <a:cs typeface="Times New Roman"/>
              </a:rPr>
              <a:t> 80% 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скатанной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галькой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кварца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или</a:t>
            </a:r>
            <a:r>
              <a:rPr sz="2200" spc="-5" dirty="0">
                <a:latin typeface="Times New Roman"/>
                <a:cs typeface="Times New Roman"/>
              </a:rPr>
              <a:t> кварцита.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Цемент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имеет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кварц-биотит- </a:t>
            </a:r>
            <a:r>
              <a:rPr sz="2200" spc="-5" dirty="0">
                <a:latin typeface="Times New Roman"/>
                <a:cs typeface="Times New Roman"/>
              </a:rPr>
              <a:t> хлорит-эпидотовый</a:t>
            </a:r>
            <a:r>
              <a:rPr sz="2200" dirty="0">
                <a:latin typeface="Times New Roman"/>
                <a:cs typeface="Times New Roman"/>
              </a:rPr>
              <a:t> состав,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содержит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углистое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вещество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рудную 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минерализацию.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Степень</a:t>
            </a:r>
            <a:r>
              <a:rPr sz="2200" spc="-5" dirty="0">
                <a:latin typeface="Times New Roman"/>
                <a:cs typeface="Times New Roman"/>
              </a:rPr>
              <a:t> метаморфизма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низкая;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отдельные</a:t>
            </a:r>
            <a:r>
              <a:rPr sz="2200" spc="-5" dirty="0">
                <a:latin typeface="Times New Roman"/>
                <a:cs typeface="Times New Roman"/>
              </a:rPr>
              <a:t> площади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характеризуются интенсивной </a:t>
            </a:r>
            <a:r>
              <a:rPr sz="2200" spc="-5" dirty="0">
                <a:latin typeface="Times New Roman"/>
                <a:cs typeface="Times New Roman"/>
              </a:rPr>
              <a:t>разрывной </a:t>
            </a:r>
            <a:r>
              <a:rPr sz="2200" spc="-20" dirty="0">
                <a:latin typeface="Times New Roman"/>
                <a:cs typeface="Times New Roman"/>
              </a:rPr>
              <a:t>тектоникой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spc="-15" dirty="0">
                <a:latin typeface="Times New Roman"/>
                <a:cs typeface="Times New Roman"/>
              </a:rPr>
              <a:t>имеют </a:t>
            </a:r>
            <a:r>
              <a:rPr sz="2200" spc="-25" dirty="0">
                <a:latin typeface="Times New Roman"/>
                <a:cs typeface="Times New Roman"/>
              </a:rPr>
              <a:t>блоковое 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строение </a:t>
            </a:r>
            <a:r>
              <a:rPr sz="2200" spc="-5" dirty="0">
                <a:latin typeface="Times New Roman"/>
                <a:cs typeface="Times New Roman"/>
              </a:rPr>
              <a:t>(район </a:t>
            </a:r>
            <a:r>
              <a:rPr sz="2200" spc="-10" dirty="0">
                <a:latin typeface="Times New Roman"/>
                <a:cs typeface="Times New Roman"/>
              </a:rPr>
              <a:t>Вирджиния). </a:t>
            </a:r>
            <a:r>
              <a:rPr sz="2200" spc="-25" dirty="0">
                <a:latin typeface="Times New Roman"/>
                <a:cs typeface="Times New Roman"/>
              </a:rPr>
              <a:t>Рудная </a:t>
            </a:r>
            <a:r>
              <a:rPr sz="2200" spc="-5" dirty="0">
                <a:latin typeface="Times New Roman"/>
                <a:cs typeface="Times New Roman"/>
              </a:rPr>
              <a:t>минерализация </a:t>
            </a:r>
            <a:r>
              <a:rPr sz="2200" spc="-15" dirty="0">
                <a:latin typeface="Times New Roman"/>
                <a:cs typeface="Times New Roman"/>
              </a:rPr>
              <a:t>концентрируется </a:t>
            </a:r>
            <a:r>
              <a:rPr sz="2200" spc="-5" dirty="0">
                <a:latin typeface="Times New Roman"/>
                <a:cs typeface="Times New Roman"/>
              </a:rPr>
              <a:t>в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цементе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конгломератов, </a:t>
            </a:r>
            <a:r>
              <a:rPr sz="2200" spc="-10" dirty="0">
                <a:latin typeface="Times New Roman"/>
                <a:cs typeface="Times New Roman"/>
              </a:rPr>
              <a:t>содержащем </a:t>
            </a:r>
            <a:r>
              <a:rPr sz="2200" spc="-5" dirty="0">
                <a:latin typeface="Times New Roman"/>
                <a:cs typeface="Times New Roman"/>
              </a:rPr>
              <a:t>до 5 — 10% </a:t>
            </a:r>
            <a:r>
              <a:rPr sz="2200" spc="-15" dirty="0">
                <a:latin typeface="Times New Roman"/>
                <a:cs typeface="Times New Roman"/>
              </a:rPr>
              <a:t>сульфидов. </a:t>
            </a:r>
            <a:r>
              <a:rPr sz="2200" spc="-30" dirty="0">
                <a:latin typeface="Times New Roman"/>
                <a:cs typeface="Times New Roman"/>
              </a:rPr>
              <a:t>Урановая 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минерализация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представлена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уранинитом,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тухолитом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(урансодержащее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углеродистое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вещество),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браннеритом,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настураном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др.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Обычным </a:t>
            </a:r>
            <a:r>
              <a:rPr sz="2200" spc="-5" dirty="0">
                <a:latin typeface="Times New Roman"/>
                <a:cs typeface="Times New Roman"/>
              </a:rPr>
              <a:t> является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содержание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U</a:t>
            </a:r>
            <a:r>
              <a:rPr sz="2175" baseline="-21072" dirty="0">
                <a:latin typeface="Times New Roman"/>
                <a:cs typeface="Times New Roman"/>
              </a:rPr>
              <a:t>3</a:t>
            </a:r>
            <a:r>
              <a:rPr sz="2200" dirty="0">
                <a:latin typeface="Times New Roman"/>
                <a:cs typeface="Times New Roman"/>
              </a:rPr>
              <a:t>O</a:t>
            </a:r>
            <a:r>
              <a:rPr sz="2175" baseline="-21072" dirty="0">
                <a:latin typeface="Times New Roman"/>
                <a:cs typeface="Times New Roman"/>
              </a:rPr>
              <a:t>8</a:t>
            </a:r>
            <a:r>
              <a:rPr sz="2200" dirty="0">
                <a:latin typeface="Times New Roman"/>
                <a:cs typeface="Times New Roman"/>
              </a:rPr>
              <a:t>-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около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0,03%,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35" dirty="0">
                <a:latin typeface="Times New Roman"/>
                <a:cs typeface="Times New Roman"/>
              </a:rPr>
              <a:t>однако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установлены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более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богатые </a:t>
            </a:r>
            <a:r>
              <a:rPr sz="2200" spc="-40" dirty="0">
                <a:latin typeface="Times New Roman"/>
                <a:cs typeface="Times New Roman"/>
              </a:rPr>
              <a:t>руды </a:t>
            </a:r>
            <a:r>
              <a:rPr sz="2200" spc="-5" dirty="0">
                <a:latin typeface="Times New Roman"/>
                <a:cs typeface="Times New Roman"/>
              </a:rPr>
              <a:t>— 0,22 — 0,34% (район </a:t>
            </a:r>
            <a:r>
              <a:rPr sz="2200" spc="-10" dirty="0">
                <a:latin typeface="Times New Roman"/>
                <a:cs typeface="Times New Roman"/>
              </a:rPr>
              <a:t>Клерксдорп, </a:t>
            </a:r>
            <a:r>
              <a:rPr sz="2200" spc="-15" dirty="0">
                <a:latin typeface="Times New Roman"/>
                <a:cs typeface="Times New Roman"/>
              </a:rPr>
              <a:t>Трансвааль). Золото </a:t>
            </a:r>
            <a:r>
              <a:rPr sz="2200" spc="-10" dirty="0">
                <a:latin typeface="Times New Roman"/>
                <a:cs typeface="Times New Roman"/>
              </a:rPr>
              <a:t> содержится </a:t>
            </a:r>
            <a:r>
              <a:rPr sz="2200" spc="-5" dirty="0">
                <a:latin typeface="Times New Roman"/>
                <a:cs typeface="Times New Roman"/>
              </a:rPr>
              <a:t>в </a:t>
            </a:r>
            <a:r>
              <a:rPr sz="2200" spc="-20" dirty="0">
                <a:latin typeface="Times New Roman"/>
                <a:cs typeface="Times New Roman"/>
              </a:rPr>
              <a:t>сульфидах </a:t>
            </a:r>
            <a:r>
              <a:rPr sz="2200" spc="-5" dirty="0">
                <a:latin typeface="Times New Roman"/>
                <a:cs typeface="Times New Roman"/>
              </a:rPr>
              <a:t>и в </a:t>
            </a:r>
            <a:r>
              <a:rPr sz="2200" spc="-10" dirty="0">
                <a:latin typeface="Times New Roman"/>
                <a:cs typeface="Times New Roman"/>
              </a:rPr>
              <a:t>виде </a:t>
            </a:r>
            <a:r>
              <a:rPr sz="2200" spc="-5" dirty="0">
                <a:latin typeface="Times New Roman"/>
                <a:cs typeface="Times New Roman"/>
              </a:rPr>
              <a:t>мелких </a:t>
            </a:r>
            <a:r>
              <a:rPr sz="2200" spc="-30" dirty="0">
                <a:latin typeface="Times New Roman"/>
                <a:cs typeface="Times New Roman"/>
              </a:rPr>
              <a:t>обломков </a:t>
            </a:r>
            <a:r>
              <a:rPr sz="2200" spc="-5" dirty="0">
                <a:latin typeface="Times New Roman"/>
                <a:cs typeface="Times New Roman"/>
              </a:rPr>
              <a:t>в </a:t>
            </a:r>
            <a:r>
              <a:rPr sz="2200" spc="-10" dirty="0">
                <a:latin typeface="Times New Roman"/>
                <a:cs typeface="Times New Roman"/>
              </a:rPr>
              <a:t>цементе. </a:t>
            </a:r>
            <a:r>
              <a:rPr sz="2200" spc="-5" dirty="0">
                <a:latin typeface="Times New Roman"/>
                <a:cs typeface="Times New Roman"/>
              </a:rPr>
              <a:t>Вторичное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золото</a:t>
            </a:r>
            <a:r>
              <a:rPr sz="2200" spc="-15" dirty="0">
                <a:latin typeface="Times New Roman"/>
                <a:cs typeface="Times New Roman"/>
              </a:rPr>
              <a:t> образует</a:t>
            </a:r>
            <a:r>
              <a:rPr sz="2200" spc="-10" dirty="0">
                <a:latin typeface="Times New Roman"/>
                <a:cs typeface="Times New Roman"/>
              </a:rPr>
              <a:t> тонкие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пленки</a:t>
            </a:r>
            <a:r>
              <a:rPr sz="2200" spc="-5" dirty="0">
                <a:latin typeface="Times New Roman"/>
                <a:cs typeface="Times New Roman"/>
              </a:rPr>
              <a:t> 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цементе</a:t>
            </a:r>
            <a:r>
              <a:rPr sz="2200" spc="-5" dirty="0">
                <a:latin typeface="Times New Roman"/>
                <a:cs typeface="Times New Roman"/>
              </a:rPr>
              <a:t> 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обломках.</a:t>
            </a:r>
            <a:r>
              <a:rPr sz="2200" spc="509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Содержание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золота </a:t>
            </a:r>
            <a:r>
              <a:rPr sz="2200" spc="-5" dirty="0">
                <a:latin typeface="Times New Roman"/>
                <a:cs typeface="Times New Roman"/>
              </a:rPr>
              <a:t>8 — </a:t>
            </a:r>
            <a:r>
              <a:rPr sz="2200" dirty="0">
                <a:latin typeface="Times New Roman"/>
                <a:cs typeface="Times New Roman"/>
              </a:rPr>
              <a:t>20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spc="-15" dirty="0">
                <a:latin typeface="Times New Roman"/>
                <a:cs typeface="Times New Roman"/>
              </a:rPr>
              <a:t>даже </a:t>
            </a:r>
            <a:r>
              <a:rPr sz="2200" spc="-5" dirty="0">
                <a:latin typeface="Times New Roman"/>
                <a:cs typeface="Times New Roman"/>
              </a:rPr>
              <a:t>до 3000 </a:t>
            </a:r>
            <a:r>
              <a:rPr sz="2200" spc="-50" dirty="0">
                <a:latin typeface="Times New Roman"/>
                <a:cs typeface="Times New Roman"/>
              </a:rPr>
              <a:t>г/т, </a:t>
            </a:r>
            <a:r>
              <a:rPr sz="2200" dirty="0">
                <a:latin typeface="Times New Roman"/>
                <a:cs typeface="Times New Roman"/>
              </a:rPr>
              <a:t>пробность </a:t>
            </a:r>
            <a:r>
              <a:rPr sz="2200" spc="-5" dirty="0">
                <a:latin typeface="Times New Roman"/>
                <a:cs typeface="Times New Roman"/>
              </a:rPr>
              <a:t>— 900 — 935. </a:t>
            </a:r>
            <a:r>
              <a:rPr sz="2200" spc="-10" dirty="0">
                <a:latin typeface="Times New Roman"/>
                <a:cs typeface="Times New Roman"/>
              </a:rPr>
              <a:t>Встречаются </a:t>
            </a:r>
            <a:r>
              <a:rPr sz="2200" spc="-5" dirty="0">
                <a:latin typeface="Times New Roman"/>
                <a:cs typeface="Times New Roman"/>
              </a:rPr>
              <a:t> самородное</a:t>
            </a:r>
            <a:r>
              <a:rPr sz="2200" dirty="0">
                <a:latin typeface="Times New Roman"/>
                <a:cs typeface="Times New Roman"/>
              </a:rPr>
              <a:t> серебро,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прустит,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сплав</a:t>
            </a:r>
            <a:r>
              <a:rPr sz="2200" dirty="0">
                <a:latin typeface="Times New Roman"/>
                <a:cs typeface="Times New Roman"/>
              </a:rPr>
              <a:t> серебра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золотом,</a:t>
            </a:r>
            <a:r>
              <a:rPr sz="2200" spc="-15" dirty="0">
                <a:latin typeface="Times New Roman"/>
                <a:cs typeface="Times New Roman"/>
              </a:rPr>
              <a:t> платиноиды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осмием,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иридием,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родием.</a:t>
            </a:r>
            <a:r>
              <a:rPr sz="2200" spc="-10" dirty="0">
                <a:latin typeface="Times New Roman"/>
                <a:cs typeface="Times New Roman"/>
              </a:rPr>
              <a:t> Большая</a:t>
            </a:r>
            <a:r>
              <a:rPr sz="2200" spc="-5" dirty="0">
                <a:latin typeface="Times New Roman"/>
                <a:cs typeface="Times New Roman"/>
              </a:rPr>
              <a:t> часть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исследователей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считает,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что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конгломераты </a:t>
            </a:r>
            <a:r>
              <a:rPr sz="2200" spc="-10" dirty="0">
                <a:latin typeface="Times New Roman"/>
                <a:cs typeface="Times New Roman"/>
              </a:rPr>
              <a:t>Витватерсранда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отлагались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 </a:t>
            </a:r>
            <a:r>
              <a:rPr sz="2200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конусах </a:t>
            </a:r>
            <a:r>
              <a:rPr sz="2200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выноса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рек и </a:t>
            </a:r>
            <a:r>
              <a:rPr sz="2200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затем 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перемывались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в</a:t>
            </a:r>
            <a:r>
              <a:rPr sz="22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прибрежных</a:t>
            </a:r>
            <a:r>
              <a:rPr sz="22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зонах</a:t>
            </a:r>
            <a:r>
              <a:rPr sz="2200" spc="-5" dirty="0">
                <a:latin typeface="Times New Roman"/>
                <a:cs typeface="Times New Roman"/>
              </a:rPr>
              <a:t>.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Переотложение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урана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золота 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происходило </a:t>
            </a:r>
            <a:r>
              <a:rPr sz="2200" spc="-15" dirty="0">
                <a:latin typeface="Times New Roman"/>
                <a:cs typeface="Times New Roman"/>
              </a:rPr>
              <a:t>многократно.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8514" y="482930"/>
            <a:ext cx="39668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0" dirty="0"/>
              <a:t>Витватерсранд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591" y="1340827"/>
            <a:ext cx="7620000" cy="5233924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334" y="5442915"/>
            <a:ext cx="8881110" cy="116903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5080" algn="just">
              <a:lnSpc>
                <a:spcPts val="1440"/>
              </a:lnSpc>
              <a:spcBef>
                <a:spcPts val="450"/>
              </a:spcBef>
            </a:pPr>
            <a:r>
              <a:rPr sz="1500" i="1" spc="-5" dirty="0">
                <a:latin typeface="Times New Roman"/>
                <a:cs typeface="Times New Roman"/>
              </a:rPr>
              <a:t>Рудоносные </a:t>
            </a:r>
            <a:r>
              <a:rPr sz="1500" i="1" spc="-15" dirty="0">
                <a:latin typeface="Times New Roman"/>
                <a:cs typeface="Times New Roman"/>
              </a:rPr>
              <a:t>конгломераты рудника </a:t>
            </a:r>
            <a:r>
              <a:rPr sz="1500" i="1" spc="-20" dirty="0">
                <a:latin typeface="Times New Roman"/>
                <a:cs typeface="Times New Roman"/>
              </a:rPr>
              <a:t>Лесли-Голд, </a:t>
            </a:r>
            <a:r>
              <a:rPr sz="1500" i="1" spc="-5" dirty="0">
                <a:latin typeface="Times New Roman"/>
                <a:cs typeface="Times New Roman"/>
              </a:rPr>
              <a:t>Витватерсранд </a:t>
            </a:r>
            <a:r>
              <a:rPr sz="1500" i="1" spc="-10" dirty="0">
                <a:latin typeface="Times New Roman"/>
                <a:cs typeface="Times New Roman"/>
              </a:rPr>
              <a:t>(по </a:t>
            </a:r>
            <a:r>
              <a:rPr sz="1500" i="1" spc="-5" dirty="0">
                <a:latin typeface="Times New Roman"/>
                <a:cs typeface="Times New Roman"/>
              </a:rPr>
              <a:t>К. </a:t>
            </a:r>
            <a:r>
              <a:rPr sz="1500" i="1" spc="-15" dirty="0">
                <a:latin typeface="Times New Roman"/>
                <a:cs typeface="Times New Roman"/>
              </a:rPr>
              <a:t>Твидлу) </a:t>
            </a:r>
            <a:r>
              <a:rPr sz="1500" i="1" dirty="0">
                <a:latin typeface="Times New Roman"/>
                <a:cs typeface="Times New Roman"/>
              </a:rPr>
              <a:t>1—4 — </a:t>
            </a:r>
            <a:r>
              <a:rPr sz="1500" i="1" spc="-5" dirty="0">
                <a:latin typeface="Times New Roman"/>
                <a:cs typeface="Times New Roman"/>
              </a:rPr>
              <a:t>палеозой: </a:t>
            </a:r>
            <a:r>
              <a:rPr sz="1500" i="1" dirty="0">
                <a:latin typeface="Times New Roman"/>
                <a:cs typeface="Times New Roman"/>
              </a:rPr>
              <a:t>1 — </a:t>
            </a:r>
            <a:r>
              <a:rPr sz="1500" i="1" spc="-5" dirty="0">
                <a:latin typeface="Times New Roman"/>
                <a:cs typeface="Times New Roman"/>
              </a:rPr>
              <a:t>дайки </a:t>
            </a:r>
            <a:r>
              <a:rPr sz="1500" i="1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долеритов, </a:t>
            </a:r>
            <a:r>
              <a:rPr sz="1500" i="1" dirty="0">
                <a:latin typeface="Times New Roman"/>
                <a:cs typeface="Times New Roman"/>
              </a:rPr>
              <a:t>2 — </a:t>
            </a:r>
            <a:r>
              <a:rPr sz="1500" i="1" spc="-5" dirty="0">
                <a:latin typeface="Times New Roman"/>
                <a:cs typeface="Times New Roman"/>
              </a:rPr>
              <a:t>угленосные </a:t>
            </a:r>
            <a:r>
              <a:rPr sz="1500" i="1" spc="-10" dirty="0">
                <a:latin typeface="Times New Roman"/>
                <a:cs typeface="Times New Roman"/>
              </a:rPr>
              <a:t>отложения, </a:t>
            </a:r>
            <a:r>
              <a:rPr sz="1500" i="1" dirty="0">
                <a:latin typeface="Times New Roman"/>
                <a:cs typeface="Times New Roman"/>
              </a:rPr>
              <a:t>3 — </a:t>
            </a:r>
            <a:r>
              <a:rPr sz="1500" i="1" spc="-5" dirty="0">
                <a:latin typeface="Times New Roman"/>
                <a:cs typeface="Times New Roman"/>
              </a:rPr>
              <a:t>долериты, </a:t>
            </a:r>
            <a:r>
              <a:rPr sz="1500" i="1" dirty="0">
                <a:latin typeface="Times New Roman"/>
                <a:cs typeface="Times New Roman"/>
              </a:rPr>
              <a:t>4 — </a:t>
            </a:r>
            <a:r>
              <a:rPr sz="1500" i="1" spc="-5" dirty="0">
                <a:latin typeface="Times New Roman"/>
                <a:cs typeface="Times New Roman"/>
              </a:rPr>
              <a:t>породы основания; 5—16 </a:t>
            </a:r>
            <a:r>
              <a:rPr sz="1500" i="1" dirty="0">
                <a:latin typeface="Times New Roman"/>
                <a:cs typeface="Times New Roman"/>
              </a:rPr>
              <a:t>— </a:t>
            </a:r>
            <a:r>
              <a:rPr sz="1500" i="1" spc="-10" dirty="0">
                <a:latin typeface="Times New Roman"/>
                <a:cs typeface="Times New Roman"/>
              </a:rPr>
              <a:t>протерозой: 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Вентердорпская </a:t>
            </a:r>
            <a:r>
              <a:rPr sz="1500" i="1" spc="-15" dirty="0">
                <a:latin typeface="Times New Roman"/>
                <a:cs typeface="Times New Roman"/>
              </a:rPr>
              <a:t>система </a:t>
            </a:r>
            <a:r>
              <a:rPr sz="1500" i="1" spc="-5" dirty="0">
                <a:latin typeface="Times New Roman"/>
                <a:cs typeface="Times New Roman"/>
              </a:rPr>
              <a:t>—5 </a:t>
            </a:r>
            <a:r>
              <a:rPr sz="1500" i="1" dirty="0">
                <a:latin typeface="Times New Roman"/>
                <a:cs typeface="Times New Roman"/>
              </a:rPr>
              <a:t>— </a:t>
            </a:r>
            <a:r>
              <a:rPr sz="1500" i="1" spc="-5" dirty="0">
                <a:latin typeface="Times New Roman"/>
                <a:cs typeface="Times New Roman"/>
              </a:rPr>
              <a:t>амигдалоидные </a:t>
            </a:r>
            <a:r>
              <a:rPr sz="1500" i="1" dirty="0">
                <a:latin typeface="Times New Roman"/>
                <a:cs typeface="Times New Roman"/>
              </a:rPr>
              <a:t>лавы, 6 — </a:t>
            </a:r>
            <a:r>
              <a:rPr sz="1500" i="1" spc="-5" dirty="0">
                <a:latin typeface="Times New Roman"/>
                <a:cs typeface="Times New Roman"/>
              </a:rPr>
              <a:t>порфириты </a:t>
            </a:r>
            <a:r>
              <a:rPr sz="1500" i="1" dirty="0">
                <a:latin typeface="Times New Roman"/>
                <a:cs typeface="Times New Roman"/>
              </a:rPr>
              <a:t>и их </a:t>
            </a:r>
            <a:r>
              <a:rPr sz="1500" i="1" spc="-10" dirty="0">
                <a:latin typeface="Times New Roman"/>
                <a:cs typeface="Times New Roman"/>
              </a:rPr>
              <a:t>туфы, </a:t>
            </a:r>
            <a:r>
              <a:rPr sz="1500" i="1" dirty="0">
                <a:latin typeface="Times New Roman"/>
                <a:cs typeface="Times New Roman"/>
              </a:rPr>
              <a:t>7 — </a:t>
            </a:r>
            <a:r>
              <a:rPr sz="1500" i="1" spc="-5" dirty="0">
                <a:latin typeface="Times New Roman"/>
                <a:cs typeface="Times New Roman"/>
              </a:rPr>
              <a:t>диабазы </a:t>
            </a:r>
            <a:r>
              <a:rPr sz="1500" i="1" spc="-10" dirty="0">
                <a:latin typeface="Times New Roman"/>
                <a:cs typeface="Times New Roman"/>
              </a:rPr>
              <a:t>(силлы), </a:t>
            </a:r>
            <a:r>
              <a:rPr sz="1500" i="1" dirty="0">
                <a:latin typeface="Times New Roman"/>
                <a:cs typeface="Times New Roman"/>
              </a:rPr>
              <a:t>8— 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16 — </a:t>
            </a:r>
            <a:r>
              <a:rPr sz="1500" i="1" spc="-10" dirty="0">
                <a:latin typeface="Times New Roman"/>
                <a:cs typeface="Times New Roman"/>
              </a:rPr>
              <a:t>Витватерсрандская </a:t>
            </a:r>
            <a:r>
              <a:rPr sz="1500" i="1" spc="-15" dirty="0">
                <a:latin typeface="Times New Roman"/>
                <a:cs typeface="Times New Roman"/>
              </a:rPr>
              <a:t>система </a:t>
            </a:r>
            <a:r>
              <a:rPr sz="1500" i="1" dirty="0">
                <a:latin typeface="Times New Roman"/>
                <a:cs typeface="Times New Roman"/>
              </a:rPr>
              <a:t>— </a:t>
            </a:r>
            <a:r>
              <a:rPr sz="1500" i="1" spc="-15" dirty="0">
                <a:latin typeface="Times New Roman"/>
                <a:cs typeface="Times New Roman"/>
              </a:rPr>
              <a:t>формация Кимберли-Эльсбург: </a:t>
            </a:r>
            <a:r>
              <a:rPr sz="1500" i="1" dirty="0">
                <a:latin typeface="Times New Roman"/>
                <a:cs typeface="Times New Roman"/>
              </a:rPr>
              <a:t>8 — сланцы, 9 — </a:t>
            </a:r>
            <a:r>
              <a:rPr sz="1500" i="1" spc="-5" dirty="0">
                <a:latin typeface="Times New Roman"/>
                <a:cs typeface="Times New Roman"/>
              </a:rPr>
              <a:t>кварциты, </a:t>
            </a:r>
            <a:r>
              <a:rPr sz="1500" i="1" dirty="0">
                <a:latin typeface="Times New Roman"/>
                <a:cs typeface="Times New Roman"/>
              </a:rPr>
              <a:t>10 — </a:t>
            </a:r>
            <a:r>
              <a:rPr sz="1500" i="1" spc="-10" dirty="0">
                <a:latin typeface="Times New Roman"/>
                <a:cs typeface="Times New Roman"/>
              </a:rPr>
              <a:t>зона </a:t>
            </a:r>
            <a:r>
              <a:rPr sz="1500" i="1" spc="-5" dirty="0">
                <a:latin typeface="Times New Roman"/>
                <a:cs typeface="Times New Roman"/>
              </a:rPr>
              <a:t> прерывистых </a:t>
            </a:r>
            <a:r>
              <a:rPr sz="1500" i="1" spc="-10" dirty="0">
                <a:latin typeface="Times New Roman"/>
                <a:cs typeface="Times New Roman"/>
              </a:rPr>
              <a:t>рифов, </a:t>
            </a:r>
            <a:r>
              <a:rPr sz="1500" i="1" spc="-55" dirty="0">
                <a:latin typeface="Times New Roman"/>
                <a:cs typeface="Times New Roman"/>
              </a:rPr>
              <a:t>11 </a:t>
            </a:r>
            <a:r>
              <a:rPr sz="1500" i="1" dirty="0">
                <a:latin typeface="Times New Roman"/>
                <a:cs typeface="Times New Roman"/>
              </a:rPr>
              <a:t>— </a:t>
            </a:r>
            <a:r>
              <a:rPr sz="1500" i="1" spc="-10" dirty="0">
                <a:latin typeface="Times New Roman"/>
                <a:cs typeface="Times New Roman"/>
              </a:rPr>
              <a:t>зона </a:t>
            </a:r>
            <a:r>
              <a:rPr sz="1500" i="1" spc="-5" dirty="0">
                <a:latin typeface="Times New Roman"/>
                <a:cs typeface="Times New Roman"/>
              </a:rPr>
              <a:t>кварцитов, </a:t>
            </a:r>
            <a:r>
              <a:rPr sz="1500" i="1" dirty="0">
                <a:latin typeface="Times New Roman"/>
                <a:cs typeface="Times New Roman"/>
              </a:rPr>
              <a:t>12 — </a:t>
            </a:r>
            <a:r>
              <a:rPr sz="1500" i="1" spc="-5" dirty="0">
                <a:latin typeface="Times New Roman"/>
                <a:cs typeface="Times New Roman"/>
              </a:rPr>
              <a:t>риф </a:t>
            </a:r>
            <a:r>
              <a:rPr sz="1500" i="1" spc="-10" dirty="0">
                <a:latin typeface="Times New Roman"/>
                <a:cs typeface="Times New Roman"/>
              </a:rPr>
              <a:t>Кимберли, </a:t>
            </a:r>
            <a:r>
              <a:rPr sz="1500" i="1" dirty="0">
                <a:latin typeface="Times New Roman"/>
                <a:cs typeface="Times New Roman"/>
              </a:rPr>
              <a:t>13 — сланцы </a:t>
            </a:r>
            <a:r>
              <a:rPr sz="1500" i="1" spc="-10" dirty="0">
                <a:latin typeface="Times New Roman"/>
                <a:cs typeface="Times New Roman"/>
              </a:rPr>
              <a:t>Кимберли, </a:t>
            </a:r>
            <a:r>
              <a:rPr sz="1500" i="1" spc="-15" dirty="0">
                <a:latin typeface="Times New Roman"/>
                <a:cs typeface="Times New Roman"/>
              </a:rPr>
              <a:t>формация </a:t>
            </a:r>
            <a:r>
              <a:rPr sz="1500" i="1" spc="-10" dirty="0">
                <a:latin typeface="Times New Roman"/>
                <a:cs typeface="Times New Roman"/>
              </a:rPr>
              <a:t>Мейн- </a:t>
            </a:r>
            <a:r>
              <a:rPr sz="1500" i="1" spc="-5" dirty="0">
                <a:latin typeface="Times New Roman"/>
                <a:cs typeface="Times New Roman"/>
              </a:rPr>
              <a:t> Берд,</a:t>
            </a:r>
            <a:r>
              <a:rPr sz="1500" i="1" spc="-1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14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—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амигдалоидные</a:t>
            </a:r>
            <a:r>
              <a:rPr sz="1500" i="1" spc="-1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лавы,</a:t>
            </a:r>
            <a:r>
              <a:rPr sz="1500" i="1" spc="-3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15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—</a:t>
            </a:r>
            <a:r>
              <a:rPr sz="1500" i="1" spc="10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кварциты,</a:t>
            </a:r>
            <a:r>
              <a:rPr sz="1500" i="1" spc="-1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16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—</a:t>
            </a:r>
            <a:r>
              <a:rPr sz="1500" i="1" spc="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голубые</a:t>
            </a:r>
            <a:r>
              <a:rPr sz="1500" i="1" spc="-2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гравелиты;</a:t>
            </a:r>
            <a:r>
              <a:rPr sz="1500" i="1" spc="-2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17 — </a:t>
            </a:r>
            <a:r>
              <a:rPr sz="1500" i="1" spc="-5" dirty="0">
                <a:latin typeface="Times New Roman"/>
                <a:cs typeface="Times New Roman"/>
              </a:rPr>
              <a:t>разрывные</a:t>
            </a:r>
            <a:r>
              <a:rPr sz="1500" i="1" spc="-1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нарушения</a:t>
            </a:r>
            <a:endParaRPr sz="15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3609" y="0"/>
            <a:ext cx="7091807" cy="5460746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9378" y="210134"/>
            <a:ext cx="73120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Месторождения</a:t>
            </a:r>
            <a:r>
              <a:rPr spc="90" dirty="0"/>
              <a:t> </a:t>
            </a:r>
            <a:r>
              <a:rPr spc="-25" dirty="0"/>
              <a:t>выветривания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145793"/>
            <a:ext cx="221615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155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dirty="0">
                <a:latin typeface="Times New Roman"/>
                <a:cs typeface="Times New Roman"/>
              </a:rPr>
              <a:t>н</a:t>
            </a:r>
            <a:r>
              <a:rPr sz="2800" spc="-10" dirty="0">
                <a:latin typeface="Times New Roman"/>
                <a:cs typeface="Times New Roman"/>
              </a:rPr>
              <a:t>цен</a:t>
            </a:r>
            <a:r>
              <a:rPr sz="2800" spc="30" dirty="0">
                <a:latin typeface="Times New Roman"/>
                <a:cs typeface="Times New Roman"/>
              </a:rPr>
              <a:t>т</a:t>
            </a:r>
            <a:r>
              <a:rPr sz="2800" spc="-5" dirty="0">
                <a:latin typeface="Times New Roman"/>
                <a:cs typeface="Times New Roman"/>
              </a:rPr>
              <a:t>рац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5" dirty="0">
                <a:latin typeface="Times New Roman"/>
                <a:cs typeface="Times New Roman"/>
              </a:rPr>
              <a:t>и  </a:t>
            </a:r>
            <a:r>
              <a:rPr sz="2800" spc="-10" dirty="0">
                <a:latin typeface="Times New Roman"/>
                <a:cs typeface="Times New Roman"/>
              </a:rPr>
              <a:t>образуются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64638" y="1145793"/>
            <a:ext cx="110236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9779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latin typeface="Times New Roman"/>
                <a:cs typeface="Times New Roman"/>
              </a:rPr>
              <a:t>з</a:t>
            </a:r>
            <a:r>
              <a:rPr sz="2800" spc="-50" dirty="0">
                <a:latin typeface="Times New Roman"/>
                <a:cs typeface="Times New Roman"/>
              </a:rPr>
              <a:t>о</a:t>
            </a:r>
            <a:r>
              <a:rPr sz="2800" spc="-10" dirty="0">
                <a:latin typeface="Times New Roman"/>
                <a:cs typeface="Times New Roman"/>
              </a:rPr>
              <a:t>л</a:t>
            </a:r>
            <a:r>
              <a:rPr sz="2800" spc="-40" dirty="0">
                <a:latin typeface="Times New Roman"/>
                <a:cs typeface="Times New Roman"/>
              </a:rPr>
              <a:t>о</a:t>
            </a:r>
            <a:r>
              <a:rPr sz="2800" spc="30" dirty="0">
                <a:latin typeface="Times New Roman"/>
                <a:cs typeface="Times New Roman"/>
              </a:rPr>
              <a:t>т</a:t>
            </a:r>
            <a:r>
              <a:rPr sz="2800" spc="-5" dirty="0">
                <a:latin typeface="Times New Roman"/>
                <a:cs typeface="Times New Roman"/>
              </a:rPr>
              <a:t>а  </a:t>
            </a:r>
            <a:r>
              <a:rPr sz="2800" spc="-10" dirty="0">
                <a:latin typeface="Times New Roman"/>
                <a:cs typeface="Times New Roman"/>
              </a:rPr>
              <a:t>часто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2630" y="1145793"/>
            <a:ext cx="299466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8585" marR="5080" indent="-96520">
              <a:lnSpc>
                <a:spcPct val="100000"/>
              </a:lnSpc>
              <a:spcBef>
                <a:spcPts val="95"/>
              </a:spcBef>
              <a:tabLst>
                <a:tab pos="573405" algn="l"/>
                <a:tab pos="1196975" algn="l"/>
              </a:tabLst>
            </a:pPr>
            <a:r>
              <a:rPr sz="2800" spc="-5" dirty="0">
                <a:latin typeface="Times New Roman"/>
                <a:cs typeface="Times New Roman"/>
              </a:rPr>
              <a:t>в	</a:t>
            </a:r>
            <a:r>
              <a:rPr sz="2800" spc="-10" dirty="0">
                <a:latin typeface="Times New Roman"/>
                <a:cs typeface="Times New Roman"/>
              </a:rPr>
              <a:t>п</a:t>
            </a:r>
            <a:r>
              <a:rPr sz="2800" dirty="0">
                <a:latin typeface="Times New Roman"/>
                <a:cs typeface="Times New Roman"/>
              </a:rPr>
              <a:t>р</a:t>
            </a:r>
            <a:r>
              <a:rPr sz="2800" spc="-50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мыш</a:t>
            </a:r>
            <a:r>
              <a:rPr sz="2800" spc="-15" dirty="0">
                <a:latin typeface="Times New Roman"/>
                <a:cs typeface="Times New Roman"/>
              </a:rPr>
              <a:t>л</a:t>
            </a:r>
            <a:r>
              <a:rPr sz="2800" spc="-5" dirty="0">
                <a:latin typeface="Times New Roman"/>
                <a:cs typeface="Times New Roman"/>
              </a:rPr>
              <a:t>енных  на		залежах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74230" y="1145793"/>
            <a:ext cx="1891664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22250">
              <a:lnSpc>
                <a:spcPct val="100000"/>
              </a:lnSpc>
              <a:spcBef>
                <a:spcPts val="95"/>
              </a:spcBef>
            </a:pPr>
            <a:r>
              <a:rPr sz="2800" spc="-40" dirty="0">
                <a:latin typeface="Times New Roman"/>
                <a:cs typeface="Times New Roman"/>
              </a:rPr>
              <a:t>м</a:t>
            </a:r>
            <a:r>
              <a:rPr sz="2800" spc="-5" dirty="0">
                <a:latin typeface="Times New Roman"/>
                <a:cs typeface="Times New Roman"/>
              </a:rPr>
              <a:t>асш</a:t>
            </a:r>
            <a:r>
              <a:rPr sz="2800" spc="25" dirty="0">
                <a:latin typeface="Times New Roman"/>
                <a:cs typeface="Times New Roman"/>
              </a:rPr>
              <a:t>т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dirty="0">
                <a:latin typeface="Times New Roman"/>
                <a:cs typeface="Times New Roman"/>
              </a:rPr>
              <a:t>б</a:t>
            </a:r>
            <a:r>
              <a:rPr sz="2800" spc="-5" dirty="0">
                <a:latin typeface="Times New Roman"/>
                <a:cs typeface="Times New Roman"/>
              </a:rPr>
              <a:t>ах  </a:t>
            </a:r>
            <a:r>
              <a:rPr sz="2800" spc="-40" dirty="0">
                <a:latin typeface="Times New Roman"/>
                <a:cs typeface="Times New Roman"/>
              </a:rPr>
              <a:t>с</a:t>
            </a:r>
            <a:r>
              <a:rPr sz="2800" spc="-120" dirty="0">
                <a:latin typeface="Times New Roman"/>
                <a:cs typeface="Times New Roman"/>
              </a:rPr>
              <a:t>у</a:t>
            </a:r>
            <a:r>
              <a:rPr sz="2800" spc="-10" dirty="0">
                <a:latin typeface="Times New Roman"/>
                <a:cs typeface="Times New Roman"/>
              </a:rPr>
              <a:t>льфидн</a:t>
            </a:r>
            <a:r>
              <a:rPr sz="2800" dirty="0">
                <a:latin typeface="Times New Roman"/>
                <a:cs typeface="Times New Roman"/>
              </a:rPr>
              <a:t>ы</a:t>
            </a:r>
            <a:r>
              <a:rPr sz="2800" spc="-5" dirty="0">
                <a:latin typeface="Times New Roman"/>
                <a:cs typeface="Times New Roman"/>
              </a:rPr>
              <a:t>х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1999310"/>
            <a:ext cx="29076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latin typeface="Times New Roman"/>
                <a:cs typeface="Times New Roman"/>
              </a:rPr>
              <a:t>золотосодержащих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63595" y="1999310"/>
            <a:ext cx="57016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13460" algn="l"/>
                <a:tab pos="1651000" algn="l"/>
                <a:tab pos="2715895" algn="l"/>
                <a:tab pos="4696460" algn="l"/>
              </a:tabLst>
            </a:pPr>
            <a:r>
              <a:rPr sz="2800" spc="-40" dirty="0">
                <a:latin typeface="Times New Roman"/>
                <a:cs typeface="Times New Roman"/>
              </a:rPr>
              <a:t>р</a:t>
            </a:r>
            <a:r>
              <a:rPr sz="2800" spc="-185" dirty="0">
                <a:latin typeface="Times New Roman"/>
                <a:cs typeface="Times New Roman"/>
              </a:rPr>
              <a:t>у</a:t>
            </a:r>
            <a:r>
              <a:rPr sz="2800" spc="-5" dirty="0">
                <a:latin typeface="Times New Roman"/>
                <a:cs typeface="Times New Roman"/>
              </a:rPr>
              <a:t>д.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В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0" dirty="0">
                <a:latin typeface="Times New Roman"/>
                <a:cs typeface="Times New Roman"/>
              </a:rPr>
              <a:t>з</a:t>
            </a:r>
            <a:r>
              <a:rPr sz="2800" spc="-5" dirty="0">
                <a:latin typeface="Times New Roman"/>
                <a:cs typeface="Times New Roman"/>
              </a:rPr>
              <a:t>оне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оки</a:t>
            </a:r>
            <a:r>
              <a:rPr sz="2800" dirty="0">
                <a:latin typeface="Times New Roman"/>
                <a:cs typeface="Times New Roman"/>
              </a:rPr>
              <a:t>с</a:t>
            </a:r>
            <a:r>
              <a:rPr sz="2800" spc="-10" dirty="0">
                <a:latin typeface="Times New Roman"/>
                <a:cs typeface="Times New Roman"/>
              </a:rPr>
              <a:t>лени</a:t>
            </a:r>
            <a:r>
              <a:rPr sz="2800" spc="-5" dirty="0">
                <a:latin typeface="Times New Roman"/>
                <a:cs typeface="Times New Roman"/>
              </a:rPr>
              <a:t>я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0" dirty="0">
                <a:latin typeface="Times New Roman"/>
                <a:cs typeface="Times New Roman"/>
              </a:rPr>
              <a:t>з</a:t>
            </a:r>
            <a:r>
              <a:rPr sz="2800" spc="-40" dirty="0">
                <a:latin typeface="Times New Roman"/>
                <a:cs typeface="Times New Roman"/>
              </a:rPr>
              <a:t>о</a:t>
            </a:r>
            <a:r>
              <a:rPr sz="2800" spc="-10" dirty="0">
                <a:latin typeface="Times New Roman"/>
                <a:cs typeface="Times New Roman"/>
              </a:rPr>
              <a:t>л</a:t>
            </a:r>
            <a:r>
              <a:rPr sz="2800" spc="-45" dirty="0">
                <a:latin typeface="Times New Roman"/>
                <a:cs typeface="Times New Roman"/>
              </a:rPr>
              <a:t>о</a:t>
            </a:r>
            <a:r>
              <a:rPr sz="2800" spc="-40" dirty="0">
                <a:latin typeface="Times New Roman"/>
                <a:cs typeface="Times New Roman"/>
              </a:rPr>
              <a:t>т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39" y="2426335"/>
            <a:ext cx="8988425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latin typeface="Times New Roman"/>
                <a:cs typeface="Times New Roman"/>
              </a:rPr>
              <a:t>приурочено </a:t>
            </a:r>
            <a:r>
              <a:rPr sz="2800" spc="-5" dirty="0">
                <a:latin typeface="Times New Roman"/>
                <a:cs typeface="Times New Roman"/>
              </a:rPr>
              <a:t>в </a:t>
            </a:r>
            <a:r>
              <a:rPr sz="2800" dirty="0">
                <a:latin typeface="Times New Roman"/>
                <a:cs typeface="Times New Roman"/>
              </a:rPr>
              <a:t>основном </a:t>
            </a:r>
            <a:r>
              <a:rPr sz="2800" spc="-5" dirty="0">
                <a:latin typeface="Times New Roman"/>
                <a:cs typeface="Times New Roman"/>
              </a:rPr>
              <a:t>к нижней </a:t>
            </a:r>
            <a:r>
              <a:rPr sz="2800" dirty="0">
                <a:latin typeface="Times New Roman"/>
                <a:cs typeface="Times New Roman"/>
              </a:rPr>
              <a:t>части </a:t>
            </a:r>
            <a:r>
              <a:rPr sz="2800" spc="-10" dirty="0">
                <a:latin typeface="Times New Roman"/>
                <a:cs typeface="Times New Roman"/>
              </a:rPr>
              <a:t>ярозитов </a:t>
            </a:r>
            <a:r>
              <a:rPr sz="2800" spc="-5" dirty="0">
                <a:latin typeface="Times New Roman"/>
                <a:cs typeface="Times New Roman"/>
              </a:rPr>
              <a:t>и </a:t>
            </a:r>
            <a:r>
              <a:rPr sz="2800" spc="-10" dirty="0">
                <a:latin typeface="Times New Roman"/>
                <a:cs typeface="Times New Roman"/>
              </a:rPr>
              <a:t>кварц- 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баритовой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сыпучке</a:t>
            </a:r>
            <a:r>
              <a:rPr sz="2800" spc="67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с</a:t>
            </a:r>
            <a:r>
              <a:rPr sz="2800" dirty="0">
                <a:latin typeface="Times New Roman"/>
                <a:cs typeface="Times New Roman"/>
              </a:rPr>
              <a:t> серой,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где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содержание</a:t>
            </a:r>
            <a:r>
              <a:rPr sz="2800" spc="675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Times New Roman"/>
                <a:cs typeface="Times New Roman"/>
              </a:rPr>
              <a:t>его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35" dirty="0">
                <a:latin typeface="Times New Roman"/>
                <a:cs typeface="Times New Roman"/>
              </a:rPr>
              <a:t>несколько </a:t>
            </a:r>
            <a:r>
              <a:rPr sz="2800" spc="-5" dirty="0">
                <a:latin typeface="Times New Roman"/>
                <a:cs typeface="Times New Roman"/>
              </a:rPr>
              <a:t>раз выше, чем в первичных </a:t>
            </a:r>
            <a:r>
              <a:rPr sz="2800" spc="-40" dirty="0">
                <a:latin typeface="Times New Roman"/>
                <a:cs typeface="Times New Roman"/>
              </a:rPr>
              <a:t>рудах. </a:t>
            </a:r>
            <a:r>
              <a:rPr sz="2800" spc="-15" dirty="0">
                <a:latin typeface="Times New Roman"/>
                <a:cs typeface="Times New Roman"/>
              </a:rPr>
              <a:t>Гинергенное 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золото </a:t>
            </a:r>
            <a:r>
              <a:rPr sz="2800" spc="-10" dirty="0">
                <a:latin typeface="Times New Roman"/>
                <a:cs typeface="Times New Roman"/>
              </a:rPr>
              <a:t>встречается </a:t>
            </a:r>
            <a:r>
              <a:rPr sz="2800" spc="-5" dirty="0">
                <a:latin typeface="Times New Roman"/>
                <a:cs typeface="Times New Roman"/>
              </a:rPr>
              <a:t>в виде </a:t>
            </a:r>
            <a:r>
              <a:rPr sz="2800" dirty="0">
                <a:latin typeface="Times New Roman"/>
                <a:cs typeface="Times New Roman"/>
              </a:rPr>
              <a:t>кристаллов, </a:t>
            </a:r>
            <a:r>
              <a:rPr sz="2800" spc="-5" dirty="0">
                <a:latin typeface="Times New Roman"/>
                <a:cs typeface="Times New Roman"/>
              </a:rPr>
              <a:t>пленок, </a:t>
            </a:r>
            <a:r>
              <a:rPr sz="2800" spc="-15" dirty="0">
                <a:latin typeface="Times New Roman"/>
                <a:cs typeface="Times New Roman"/>
              </a:rPr>
              <a:t>содержит 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серебро,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медь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и </a:t>
            </a:r>
            <a:r>
              <a:rPr sz="2800" spc="-10" dirty="0">
                <a:latin typeface="Times New Roman"/>
                <a:cs typeface="Times New Roman"/>
              </a:rPr>
              <a:t>железо.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1610" y="0"/>
            <a:ext cx="65481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Россыпные</a:t>
            </a:r>
            <a:r>
              <a:rPr spc="15" dirty="0"/>
              <a:t> </a:t>
            </a:r>
            <a:r>
              <a:rPr spc="-35" dirty="0"/>
              <a:t>месторождения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43254"/>
            <a:ext cx="898842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Распространены </a:t>
            </a:r>
            <a:r>
              <a:rPr sz="2400" spc="-5" dirty="0">
                <a:latin typeface="Times New Roman"/>
                <a:cs typeface="Times New Roman"/>
              </a:rPr>
              <a:t>практически </a:t>
            </a:r>
            <a:r>
              <a:rPr sz="2400" spc="-10" dirty="0">
                <a:latin typeface="Times New Roman"/>
                <a:cs typeface="Times New Roman"/>
              </a:rPr>
              <a:t>во всех </a:t>
            </a:r>
            <a:r>
              <a:rPr sz="2400" spc="-25" dirty="0">
                <a:latin typeface="Times New Roman"/>
                <a:cs typeface="Times New Roman"/>
              </a:rPr>
              <a:t>золоторудных</a:t>
            </a:r>
            <a:r>
              <a:rPr sz="2400" spc="5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районах мира,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во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многих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из</a:t>
            </a:r>
            <a:r>
              <a:rPr sz="2400" dirty="0">
                <a:latin typeface="Times New Roman"/>
                <a:cs typeface="Times New Roman"/>
              </a:rPr>
              <a:t> них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содержатся</a:t>
            </a:r>
            <a:r>
              <a:rPr sz="2400" spc="57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основные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запасы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металла.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На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территории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России</a:t>
            </a:r>
            <a:r>
              <a:rPr sz="2400" dirty="0">
                <a:latin typeface="Times New Roman"/>
                <a:cs typeface="Times New Roman"/>
              </a:rPr>
              <a:t> известными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районами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развития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золотоносных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россыпей</a:t>
            </a:r>
            <a:r>
              <a:rPr sz="2400" spc="254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являются</a:t>
            </a:r>
            <a:r>
              <a:rPr sz="2400" spc="2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Восточная</a:t>
            </a:r>
            <a:r>
              <a:rPr sz="2400" spc="2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Сибирь</a:t>
            </a:r>
            <a:r>
              <a:rPr sz="2400" spc="2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(Енисейский</a:t>
            </a:r>
            <a:r>
              <a:rPr sz="2400" spc="2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кряж,</a:t>
            </a:r>
            <a:r>
              <a:rPr sz="2400" spc="2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Ленский </a:t>
            </a:r>
            <a:r>
              <a:rPr sz="2400" spc="-5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Алданский</a:t>
            </a:r>
            <a:r>
              <a:rPr sz="2400" dirty="0">
                <a:latin typeface="Times New Roman"/>
                <a:cs typeface="Times New Roman"/>
              </a:rPr>
              <a:t> районы),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Северо-Восток,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Забайкалье,</a:t>
            </a:r>
            <a:r>
              <a:rPr sz="2400" dirty="0">
                <a:latin typeface="Times New Roman"/>
                <a:cs typeface="Times New Roman"/>
              </a:rPr>
              <a:t> Приамурье.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Золото</a:t>
            </a:r>
            <a:r>
              <a:rPr sz="2400" spc="-15" dirty="0">
                <a:latin typeface="Times New Roman"/>
                <a:cs typeface="Times New Roman"/>
              </a:rPr>
              <a:t> концентрируется</a:t>
            </a:r>
            <a:r>
              <a:rPr sz="2400" spc="5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элювиальных,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делювиальных,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аллювиальных</a:t>
            </a:r>
            <a:r>
              <a:rPr sz="2400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2400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прибрежно-морских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россыпях,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наибольшее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значение имеют </a:t>
            </a:r>
            <a:r>
              <a:rPr sz="2400" b="1" dirty="0">
                <a:latin typeface="Times New Roman"/>
                <a:cs typeface="Times New Roman"/>
              </a:rPr>
              <a:t>аллювиальные</a:t>
            </a:r>
            <a:r>
              <a:rPr sz="2400" dirty="0">
                <a:latin typeface="Times New Roman"/>
                <a:cs typeface="Times New Roman"/>
              </a:rPr>
              <a:t>, особенно </a:t>
            </a:r>
            <a:r>
              <a:rPr sz="2400" spc="-5" dirty="0">
                <a:latin typeface="Times New Roman"/>
                <a:cs typeface="Times New Roman"/>
              </a:rPr>
              <a:t>долинные </a:t>
            </a:r>
            <a:r>
              <a:rPr sz="2400" dirty="0">
                <a:latin typeface="Times New Roman"/>
                <a:cs typeface="Times New Roman"/>
              </a:rPr>
              <a:t>и </a:t>
            </a:r>
            <a:r>
              <a:rPr sz="2400" spc="-5" dirty="0">
                <a:latin typeface="Times New Roman"/>
                <a:cs typeface="Times New Roman"/>
              </a:rPr>
              <a:t>террасовые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россыпи.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0215" y="3667347"/>
            <a:ext cx="2616199" cy="3175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573" y="3993557"/>
            <a:ext cx="4113022" cy="2829814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761" y="106121"/>
            <a:ext cx="64046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10" dirty="0">
                <a:latin typeface="Arial"/>
                <a:cs typeface="Arial"/>
              </a:rPr>
              <a:t>Аллювиальные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15" dirty="0">
                <a:latin typeface="Arial"/>
                <a:cs typeface="Arial"/>
              </a:rPr>
              <a:t>россыпи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860806"/>
            <a:ext cx="8989060" cy="3196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7620" indent="-34290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000" spc="-25" dirty="0">
                <a:latin typeface="Times New Roman"/>
                <a:cs typeface="Times New Roman"/>
              </a:rPr>
              <a:t>Источником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золота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этих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россыпях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являются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коренные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месторождения,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разрушенные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процессе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выветривания.</a:t>
            </a:r>
            <a:endParaRPr sz="2000">
              <a:latin typeface="Times New Roman"/>
              <a:cs typeface="Times New Roman"/>
            </a:endParaRPr>
          </a:p>
          <a:p>
            <a:pPr marL="355600" marR="7620" indent="-342900" algn="just">
              <a:lnSpc>
                <a:spcPct val="100000"/>
              </a:lnSpc>
              <a:spcBef>
                <a:spcPts val="47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000" spc="-15" dirty="0">
                <a:latin typeface="Times New Roman"/>
                <a:cs typeface="Times New Roman"/>
              </a:rPr>
              <a:t>Золото, </a:t>
            </a:r>
            <a:r>
              <a:rPr sz="2000" spc="5" dirty="0">
                <a:latin typeface="Times New Roman"/>
                <a:cs typeface="Times New Roman"/>
              </a:rPr>
              <a:t>выносимое </a:t>
            </a:r>
            <a:r>
              <a:rPr sz="2000" spc="-5" dirty="0">
                <a:latin typeface="Times New Roman"/>
                <a:cs typeface="Times New Roman"/>
              </a:rPr>
              <a:t>временными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5" dirty="0">
                <a:latin typeface="Times New Roman"/>
                <a:cs typeface="Times New Roman"/>
              </a:rPr>
              <a:t>постоянными </a:t>
            </a:r>
            <a:r>
              <a:rPr sz="2000" spc="-15" dirty="0">
                <a:latin typeface="Times New Roman"/>
                <a:cs typeface="Times New Roman"/>
              </a:rPr>
              <a:t>водопотоками, </a:t>
            </a:r>
            <a:r>
              <a:rPr sz="2000" spc="-10" dirty="0">
                <a:latin typeface="Times New Roman"/>
                <a:cs typeface="Times New Roman"/>
              </a:rPr>
              <a:t>отлагается </a:t>
            </a: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речных долинах </a:t>
            </a: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-5" dirty="0">
                <a:latin typeface="Times New Roman"/>
                <a:cs typeface="Times New Roman"/>
              </a:rPr>
              <a:t>виде лентообразных, </a:t>
            </a:r>
            <a:r>
              <a:rPr sz="2000" spc="-10" dirty="0">
                <a:latin typeface="Times New Roman"/>
                <a:cs typeface="Times New Roman"/>
              </a:rPr>
              <a:t>шнурковых, линзо-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5" dirty="0">
                <a:latin typeface="Times New Roman"/>
                <a:cs typeface="Times New Roman"/>
              </a:rPr>
              <a:t>гнездообразных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тел.</a:t>
            </a:r>
            <a:endParaRPr sz="20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484"/>
              </a:spcBef>
              <a:buFont typeface="Microsoft Sans Serif"/>
              <a:buChar char="•"/>
              <a:tabLst>
                <a:tab pos="419734" algn="l"/>
              </a:tabLst>
            </a:pPr>
            <a:r>
              <a:rPr dirty="0"/>
              <a:t>	</a:t>
            </a:r>
            <a:r>
              <a:rPr sz="2000" spc="-15" dirty="0">
                <a:latin typeface="Times New Roman"/>
                <a:cs typeface="Times New Roman"/>
              </a:rPr>
              <a:t>Отложение</a:t>
            </a:r>
            <a:r>
              <a:rPr sz="2000" spc="-10" dirty="0">
                <a:latin typeface="Times New Roman"/>
                <a:cs typeface="Times New Roman"/>
              </a:rPr>
              <a:t> золота</a:t>
            </a:r>
            <a:r>
              <a:rPr sz="2000" spc="-5" dirty="0">
                <a:latin typeface="Times New Roman"/>
                <a:cs typeface="Times New Roman"/>
              </a:rPr>
              <a:t> из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водных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потоков</a:t>
            </a:r>
            <a:r>
              <a:rPr sz="2000" spc="-20" dirty="0">
                <a:latin typeface="Times New Roman"/>
                <a:cs typeface="Times New Roman"/>
              </a:rPr>
              <a:t> происходит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под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влиянием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россыпеобразующих </a:t>
            </a:r>
            <a:r>
              <a:rPr sz="2000" b="1" spc="-10" dirty="0">
                <a:latin typeface="Times New Roman"/>
                <a:cs typeface="Times New Roman"/>
              </a:rPr>
              <a:t>барьеров</a:t>
            </a:r>
            <a:r>
              <a:rPr sz="2000" spc="-10" dirty="0">
                <a:latin typeface="Times New Roman"/>
                <a:cs typeface="Times New Roman"/>
              </a:rPr>
              <a:t>, </a:t>
            </a:r>
            <a:r>
              <a:rPr sz="2000" dirty="0">
                <a:latin typeface="Times New Roman"/>
                <a:cs typeface="Times New Roman"/>
              </a:rPr>
              <a:t>к </a:t>
            </a:r>
            <a:r>
              <a:rPr sz="2000" spc="-25" dirty="0">
                <a:latin typeface="Times New Roman"/>
                <a:cs typeface="Times New Roman"/>
              </a:rPr>
              <a:t>которым </a:t>
            </a:r>
            <a:r>
              <a:rPr sz="2000" spc="5" dirty="0">
                <a:latin typeface="Times New Roman"/>
                <a:cs typeface="Times New Roman"/>
              </a:rPr>
              <a:t>относятся </a:t>
            </a:r>
            <a:r>
              <a:rPr sz="2000" spc="-5" dirty="0">
                <a:latin typeface="Times New Roman"/>
                <a:cs typeface="Times New Roman"/>
              </a:rPr>
              <a:t>изменения </a:t>
            </a:r>
            <a:r>
              <a:rPr sz="2000" dirty="0">
                <a:latin typeface="Times New Roman"/>
                <a:cs typeface="Times New Roman"/>
              </a:rPr>
              <a:t>уклона реки,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положительные</a:t>
            </a:r>
            <a:r>
              <a:rPr sz="2000" spc="-5" dirty="0">
                <a:latin typeface="Times New Roman"/>
                <a:cs typeface="Times New Roman"/>
              </a:rPr>
              <a:t> формы</a:t>
            </a:r>
            <a:r>
              <a:rPr sz="2000" dirty="0">
                <a:latin typeface="Times New Roman"/>
                <a:cs typeface="Times New Roman"/>
              </a:rPr>
              <a:t> рельефа,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участки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расширения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или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сужения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долин,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эрозионные канавы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10" dirty="0">
                <a:latin typeface="Times New Roman"/>
                <a:cs typeface="Times New Roman"/>
              </a:rPr>
              <a:t>ложбины, </a:t>
            </a:r>
            <a:r>
              <a:rPr sz="2000" dirty="0">
                <a:latin typeface="Times New Roman"/>
                <a:cs typeface="Times New Roman"/>
              </a:rPr>
              <a:t>участки </a:t>
            </a:r>
            <a:r>
              <a:rPr sz="2000" spc="-5" dirty="0">
                <a:latin typeface="Times New Roman"/>
                <a:cs typeface="Times New Roman"/>
              </a:rPr>
              <a:t>впадения </a:t>
            </a:r>
            <a:r>
              <a:rPr sz="2000" spc="-15" dirty="0">
                <a:latin typeface="Times New Roman"/>
                <a:cs typeface="Times New Roman"/>
              </a:rPr>
              <a:t>притоков, </a:t>
            </a:r>
            <a:r>
              <a:rPr sz="2000" spc="-5" dirty="0">
                <a:latin typeface="Times New Roman"/>
                <a:cs typeface="Times New Roman"/>
              </a:rPr>
              <a:t>участки встречи </a:t>
            </a:r>
            <a:r>
              <a:rPr sz="2000" dirty="0">
                <a:latin typeface="Times New Roman"/>
                <a:cs typeface="Times New Roman"/>
              </a:rPr>
              <a:t> разноскоростных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потоков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другие.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7757" y="4110469"/>
            <a:ext cx="3888486" cy="2584196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8166" y="9906"/>
            <a:ext cx="704850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5" dirty="0">
                <a:latin typeface="Arial"/>
                <a:cs typeface="Arial"/>
              </a:rPr>
              <a:t>Аллювиальные</a:t>
            </a:r>
            <a:r>
              <a:rPr sz="4400" b="1" spc="-60" dirty="0">
                <a:latin typeface="Arial"/>
                <a:cs typeface="Arial"/>
              </a:rPr>
              <a:t> </a:t>
            </a:r>
            <a:r>
              <a:rPr sz="4400" b="1" spc="-15" dirty="0">
                <a:latin typeface="Arial"/>
                <a:cs typeface="Arial"/>
              </a:rPr>
              <a:t>россыпи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793749"/>
            <a:ext cx="8988425" cy="451866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355600" marR="6350" indent="-342900" algn="just">
              <a:lnSpc>
                <a:spcPts val="2110"/>
              </a:lnSpc>
              <a:spcBef>
                <a:spcPts val="6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200" spc="-10" dirty="0">
                <a:latin typeface="Times New Roman"/>
                <a:cs typeface="Times New Roman"/>
              </a:rPr>
              <a:t>Наиболее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крупные</a:t>
            </a:r>
            <a:r>
              <a:rPr sz="2200" spc="-5" dirty="0">
                <a:latin typeface="Times New Roman"/>
                <a:cs typeface="Times New Roman"/>
              </a:rPr>
              <a:t> зерна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золота</a:t>
            </a:r>
            <a:r>
              <a:rPr sz="2200" spc="-10" dirty="0">
                <a:latin typeface="Times New Roman"/>
                <a:cs typeface="Times New Roman"/>
              </a:rPr>
              <a:t> (более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0,5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мм)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встречаются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вблизи 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коренных </a:t>
            </a:r>
            <a:r>
              <a:rPr sz="2200" spc="-25" dirty="0">
                <a:latin typeface="Times New Roman"/>
                <a:cs typeface="Times New Roman"/>
              </a:rPr>
              <a:t>источников. </a:t>
            </a:r>
            <a:r>
              <a:rPr sz="2200" spc="-45" dirty="0">
                <a:latin typeface="Times New Roman"/>
                <a:cs typeface="Times New Roman"/>
              </a:rPr>
              <a:t>Тонкое </a:t>
            </a:r>
            <a:r>
              <a:rPr sz="2200" spc="-20" dirty="0">
                <a:latin typeface="Times New Roman"/>
                <a:cs typeface="Times New Roman"/>
              </a:rPr>
              <a:t>золото </a:t>
            </a:r>
            <a:r>
              <a:rPr sz="2200" spc="-15" dirty="0">
                <a:latin typeface="Times New Roman"/>
                <a:cs typeface="Times New Roman"/>
              </a:rPr>
              <a:t>отлагается </a:t>
            </a:r>
            <a:r>
              <a:rPr sz="2200" dirty="0">
                <a:latin typeface="Times New Roman"/>
                <a:cs typeface="Times New Roman"/>
              </a:rPr>
              <a:t>на </a:t>
            </a:r>
            <a:r>
              <a:rPr sz="2200" spc="-10" dirty="0">
                <a:latin typeface="Times New Roman"/>
                <a:cs typeface="Times New Roman"/>
              </a:rPr>
              <a:t>расстоянии </a:t>
            </a:r>
            <a:r>
              <a:rPr sz="2200" spc="-5" dirty="0">
                <a:latin typeface="Times New Roman"/>
                <a:cs typeface="Times New Roman"/>
              </a:rPr>
              <a:t>до </a:t>
            </a:r>
            <a:r>
              <a:rPr sz="2200" dirty="0">
                <a:latin typeface="Times New Roman"/>
                <a:cs typeface="Times New Roman"/>
              </a:rPr>
              <a:t>15 </a:t>
            </a:r>
            <a:r>
              <a:rPr sz="2200" spc="-5" dirty="0">
                <a:latin typeface="Times New Roman"/>
                <a:cs typeface="Times New Roman"/>
              </a:rPr>
              <a:t>км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от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области</a:t>
            </a:r>
            <a:r>
              <a:rPr sz="2200" spc="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залегания</a:t>
            </a:r>
            <a:r>
              <a:rPr sz="2200" spc="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россыпеобразующих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формаций.</a:t>
            </a:r>
            <a:endParaRPr sz="22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55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200" spc="-5" dirty="0">
                <a:latin typeface="Times New Roman"/>
                <a:cs typeface="Times New Roman"/>
              </a:rPr>
              <a:t>Минеральный </a:t>
            </a:r>
            <a:r>
              <a:rPr sz="2200" spc="10" dirty="0">
                <a:latin typeface="Times New Roman"/>
                <a:cs typeface="Times New Roman"/>
              </a:rPr>
              <a:t>состав </a:t>
            </a:r>
            <a:r>
              <a:rPr sz="2200" spc="5" dirty="0">
                <a:latin typeface="Times New Roman"/>
                <a:cs typeface="Times New Roman"/>
              </a:rPr>
              <a:t>россыпей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dirty="0">
                <a:latin typeface="Times New Roman"/>
                <a:cs typeface="Times New Roman"/>
              </a:rPr>
              <a:t>химический </a:t>
            </a:r>
            <a:r>
              <a:rPr sz="2200" spc="10" dirty="0">
                <a:latin typeface="Times New Roman"/>
                <a:cs typeface="Times New Roman"/>
              </a:rPr>
              <a:t>состав </a:t>
            </a:r>
            <a:r>
              <a:rPr sz="2200" spc="-15" dirty="0">
                <a:latin typeface="Times New Roman"/>
                <a:cs typeface="Times New Roman"/>
              </a:rPr>
              <a:t>золота обусловлен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вещественным </a:t>
            </a:r>
            <a:r>
              <a:rPr sz="2200" dirty="0">
                <a:latin typeface="Times New Roman"/>
                <a:cs typeface="Times New Roman"/>
              </a:rPr>
              <a:t>составом </a:t>
            </a:r>
            <a:r>
              <a:rPr sz="2200" spc="-5" dirty="0">
                <a:latin typeface="Times New Roman"/>
                <a:cs typeface="Times New Roman"/>
              </a:rPr>
              <a:t>этих </a:t>
            </a:r>
            <a:r>
              <a:rPr sz="2200" spc="-10" dirty="0">
                <a:latin typeface="Times New Roman"/>
                <a:cs typeface="Times New Roman"/>
              </a:rPr>
              <a:t>формаций. </a:t>
            </a:r>
            <a:r>
              <a:rPr sz="2200" spc="-15" dirty="0">
                <a:latin typeface="Times New Roman"/>
                <a:cs typeface="Times New Roman"/>
              </a:rPr>
              <a:t>Значительные </a:t>
            </a:r>
            <a:r>
              <a:rPr sz="2200" spc="-5" dirty="0">
                <a:latin typeface="Times New Roman"/>
                <a:cs typeface="Times New Roman"/>
              </a:rPr>
              <a:t>преобразования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формаций</a:t>
            </a:r>
            <a:r>
              <a:rPr sz="2200" spc="-5" dirty="0">
                <a:latin typeface="Times New Roman"/>
                <a:cs typeface="Times New Roman"/>
              </a:rPr>
              <a:t> с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перераспределением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золота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концентраций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его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spc="54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виде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более</a:t>
            </a:r>
            <a:r>
              <a:rPr sz="2200" spc="-5" dirty="0">
                <a:latin typeface="Times New Roman"/>
                <a:cs typeface="Times New Roman"/>
              </a:rPr>
              <a:t> крупных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зерен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могут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происходить</a:t>
            </a:r>
            <a:r>
              <a:rPr sz="2200" spc="509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после  </a:t>
            </a:r>
            <a:r>
              <a:rPr sz="2200" spc="-5" dirty="0">
                <a:latin typeface="Times New Roman"/>
                <a:cs typeface="Times New Roman"/>
              </a:rPr>
              <a:t>россыпеобразования,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что </a:t>
            </a:r>
            <a:r>
              <a:rPr sz="2200" dirty="0">
                <a:latin typeface="Times New Roman"/>
                <a:cs typeface="Times New Roman"/>
              </a:rPr>
              <a:t>особенно </a:t>
            </a:r>
            <a:r>
              <a:rPr sz="2200" spc="-10" dirty="0">
                <a:latin typeface="Times New Roman"/>
                <a:cs typeface="Times New Roman"/>
              </a:rPr>
              <a:t>характерно </a:t>
            </a:r>
            <a:r>
              <a:rPr sz="2200" spc="-5" dirty="0">
                <a:latin typeface="Times New Roman"/>
                <a:cs typeface="Times New Roman"/>
              </a:rPr>
              <a:t>для </a:t>
            </a:r>
            <a:r>
              <a:rPr sz="2200" spc="-10" dirty="0">
                <a:latin typeface="Times New Roman"/>
                <a:cs typeface="Times New Roman"/>
              </a:rPr>
              <a:t>погребенных </a:t>
            </a:r>
            <a:r>
              <a:rPr sz="2200" dirty="0">
                <a:latin typeface="Times New Roman"/>
                <a:cs typeface="Times New Roman"/>
              </a:rPr>
              <a:t>россыпей. </a:t>
            </a:r>
            <a:r>
              <a:rPr sz="2200" spc="-25" dirty="0">
                <a:latin typeface="Times New Roman"/>
                <a:cs typeface="Times New Roman"/>
              </a:rPr>
              <a:t>Под </a:t>
            </a:r>
            <a:r>
              <a:rPr sz="2200" spc="-10" dirty="0">
                <a:latin typeface="Times New Roman"/>
                <a:cs typeface="Times New Roman"/>
              </a:rPr>
              <a:t>воздействием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напряжений,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возникающих</a:t>
            </a:r>
            <a:r>
              <a:rPr sz="2200" spc="-5" dirty="0">
                <a:latin typeface="Times New Roman"/>
                <a:cs typeface="Times New Roman"/>
              </a:rPr>
              <a:t> 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нижних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частях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россыпей,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происходят 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следующие изменения: </a:t>
            </a:r>
            <a:r>
              <a:rPr sz="2200" dirty="0">
                <a:latin typeface="Times New Roman"/>
                <a:cs typeface="Times New Roman"/>
              </a:rPr>
              <a:t>постепенное </a:t>
            </a:r>
            <a:r>
              <a:rPr sz="2200" spc="-5" dirty="0">
                <a:latin typeface="Times New Roman"/>
                <a:cs typeface="Times New Roman"/>
              </a:rPr>
              <a:t>освобождение </a:t>
            </a:r>
            <a:r>
              <a:rPr sz="2200" spc="-10" dirty="0">
                <a:latin typeface="Times New Roman"/>
                <a:cs typeface="Times New Roman"/>
              </a:rPr>
              <a:t>золота </a:t>
            </a:r>
            <a:r>
              <a:rPr sz="2200" spc="-15" dirty="0">
                <a:latin typeface="Times New Roman"/>
                <a:cs typeface="Times New Roman"/>
              </a:rPr>
              <a:t>от </a:t>
            </a:r>
            <a:r>
              <a:rPr sz="2200" spc="5" dirty="0">
                <a:latin typeface="Times New Roman"/>
                <a:cs typeface="Times New Roman"/>
              </a:rPr>
              <a:t>примесей 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(серебра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других)</a:t>
            </a:r>
            <a:r>
              <a:rPr sz="2200" spc="-5" dirty="0">
                <a:latin typeface="Times New Roman"/>
                <a:cs typeface="Times New Roman"/>
              </a:rPr>
              <a:t> 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увеличение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пробности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(от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600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до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900),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что 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обусловлено</a:t>
            </a:r>
            <a:r>
              <a:rPr sz="2200" spc="-10" dirty="0">
                <a:latin typeface="Times New Roman"/>
                <a:cs typeface="Times New Roman"/>
              </a:rPr>
              <a:t> свойствами</a:t>
            </a:r>
            <a:r>
              <a:rPr sz="2200" spc="-5" dirty="0">
                <a:latin typeface="Times New Roman"/>
                <a:cs typeface="Times New Roman"/>
              </a:rPr>
              <a:t> кристаллической</a:t>
            </a:r>
            <a:r>
              <a:rPr sz="2200" spc="5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решетки</a:t>
            </a:r>
            <a:r>
              <a:rPr sz="2200" spc="55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самородного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золота;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укрупнение</a:t>
            </a:r>
            <a:r>
              <a:rPr sz="2200" spc="-5" dirty="0">
                <a:latin typeface="Times New Roman"/>
                <a:cs typeface="Times New Roman"/>
              </a:rPr>
              <a:t> зерен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золота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за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счет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их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≪</a:t>
            </a:r>
            <a:r>
              <a:rPr sz="2200" spc="-5" dirty="0">
                <a:latin typeface="Times New Roman"/>
                <a:cs typeface="Times New Roman"/>
              </a:rPr>
              <a:t>слипания</a:t>
            </a:r>
            <a:r>
              <a:rPr sz="2200" spc="-5" dirty="0">
                <a:latin typeface="Cambria Math"/>
                <a:cs typeface="Cambria Math"/>
              </a:rPr>
              <a:t>≫</a:t>
            </a:r>
            <a:r>
              <a:rPr sz="2200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при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столкновении.</a:t>
            </a:r>
            <a:endParaRPr sz="2200">
              <a:latin typeface="Times New Roman"/>
              <a:cs typeface="Times New Roman"/>
            </a:endParaRPr>
          </a:p>
          <a:p>
            <a:pPr marL="355600" indent="-342900" algn="just">
              <a:lnSpc>
                <a:spcPts val="2375"/>
              </a:lnSpc>
              <a:buFont typeface="Microsoft Sans Serif"/>
              <a:buChar char="•"/>
              <a:tabLst>
                <a:tab pos="355600" algn="l"/>
              </a:tabLst>
            </a:pP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spc="16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России</a:t>
            </a:r>
            <a:r>
              <a:rPr sz="2200" spc="18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широко</a:t>
            </a:r>
            <a:r>
              <a:rPr sz="2200" spc="18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известны</a:t>
            </a:r>
            <a:r>
              <a:rPr sz="2200" spc="180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россыпи</a:t>
            </a:r>
            <a:r>
              <a:rPr sz="2200" spc="16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Сибири</a:t>
            </a:r>
            <a:r>
              <a:rPr sz="2200" spc="16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(Бодайбо),</a:t>
            </a:r>
            <a:r>
              <a:rPr sz="2200" spc="18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Якутии</a:t>
            </a:r>
            <a:r>
              <a:rPr sz="2200" spc="180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(Туора</a:t>
            </a:r>
            <a:endParaRPr sz="2200">
              <a:latin typeface="Times New Roman"/>
              <a:cs typeface="Times New Roman"/>
            </a:endParaRPr>
          </a:p>
          <a:p>
            <a:pPr marL="355600" algn="just">
              <a:lnSpc>
                <a:spcPts val="2380"/>
              </a:lnSpc>
            </a:pPr>
            <a:r>
              <a:rPr sz="2200" spc="-20" dirty="0">
                <a:latin typeface="Times New Roman"/>
                <a:cs typeface="Times New Roman"/>
              </a:rPr>
              <a:t>Тас),</a:t>
            </a:r>
            <a:r>
              <a:rPr sz="2200" spc="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Приамурья,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Северо-Востока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(Билибинский</a:t>
            </a:r>
            <a:r>
              <a:rPr sz="2200" spc="4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район).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709" y="166496"/>
            <a:ext cx="855662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3985">
              <a:lnSpc>
                <a:spcPct val="100000"/>
              </a:lnSpc>
              <a:spcBef>
                <a:spcPts val="100"/>
              </a:spcBef>
            </a:pPr>
            <a:r>
              <a:rPr sz="3200" spc="-30" dirty="0"/>
              <a:t>Россыпи</a:t>
            </a:r>
            <a:r>
              <a:rPr sz="3200" spc="5" dirty="0"/>
              <a:t> </a:t>
            </a:r>
            <a:r>
              <a:rPr sz="3200" spc="-35" dirty="0"/>
              <a:t>Бодайбинского</a:t>
            </a:r>
            <a:r>
              <a:rPr sz="3200" spc="30" dirty="0"/>
              <a:t> </a:t>
            </a:r>
            <a:r>
              <a:rPr sz="3200" spc="-10" dirty="0"/>
              <a:t>района</a:t>
            </a:r>
            <a:r>
              <a:rPr sz="3200" spc="35" dirty="0"/>
              <a:t> </a:t>
            </a:r>
            <a:r>
              <a:rPr sz="3200" spc="-20" dirty="0"/>
              <a:t>(Восточная </a:t>
            </a:r>
            <a:r>
              <a:rPr sz="3200" spc="-15" dirty="0"/>
              <a:t> </a:t>
            </a:r>
            <a:r>
              <a:rPr sz="3200" spc="-5" dirty="0"/>
              <a:t>Сибирь,</a:t>
            </a:r>
            <a:r>
              <a:rPr sz="3200" spc="-15" dirty="0"/>
              <a:t> </a:t>
            </a:r>
            <a:r>
              <a:rPr sz="3200" spc="-25" dirty="0"/>
              <a:t>Байкало-Патомская </a:t>
            </a:r>
            <a:r>
              <a:rPr sz="3200" spc="-30" dirty="0"/>
              <a:t>горная</a:t>
            </a:r>
            <a:r>
              <a:rPr sz="3200" spc="10" dirty="0"/>
              <a:t> </a:t>
            </a:r>
            <a:r>
              <a:rPr sz="3200" spc="-20" dirty="0"/>
              <a:t>область)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8739" y="1366520"/>
            <a:ext cx="8989060" cy="5293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Бодайбинском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(Ленском)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золотоносном</a:t>
            </a:r>
            <a:r>
              <a:rPr sz="1800" spc="-5" dirty="0">
                <a:latin typeface="Times New Roman"/>
                <a:cs typeface="Times New Roman"/>
              </a:rPr>
              <a:t> районе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наиболее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известными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являются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россыпи </a:t>
            </a:r>
            <a:r>
              <a:rPr sz="1800" spc="-5" dirty="0">
                <a:latin typeface="Times New Roman"/>
                <a:cs typeface="Times New Roman"/>
              </a:rPr>
              <a:t>рек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Бодайбо,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Большая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Догалдын, Маракана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и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Нигри</a:t>
            </a:r>
            <a:r>
              <a:rPr sz="1800" spc="-5" dirty="0">
                <a:latin typeface="Times New Roman"/>
                <a:cs typeface="Times New Roman"/>
              </a:rPr>
              <a:t>.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Бодайбинский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район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представляет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собой </a:t>
            </a:r>
            <a:r>
              <a:rPr sz="1800" spc="-30" dirty="0">
                <a:latin typeface="Times New Roman"/>
                <a:cs typeface="Times New Roman"/>
              </a:rPr>
              <a:t>глубоко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расчлененное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низкогорье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глубиной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долин</a:t>
            </a:r>
            <a:r>
              <a:rPr sz="1800" dirty="0">
                <a:latin typeface="Times New Roman"/>
                <a:cs typeface="Times New Roman"/>
              </a:rPr>
              <a:t> 200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500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43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5" dirty="0">
                <a:latin typeface="Times New Roman"/>
                <a:cs typeface="Times New Roman"/>
              </a:rPr>
              <a:t>долине </a:t>
            </a:r>
            <a:r>
              <a:rPr sz="1800" dirty="0">
                <a:latin typeface="Times New Roman"/>
                <a:cs typeface="Times New Roman"/>
              </a:rPr>
              <a:t>р. </a:t>
            </a:r>
            <a:r>
              <a:rPr sz="1800" spc="-15" dirty="0">
                <a:latin typeface="Times New Roman"/>
                <a:cs typeface="Times New Roman"/>
              </a:rPr>
              <a:t>Бодайбо </a:t>
            </a:r>
            <a:r>
              <a:rPr sz="1800" dirty="0">
                <a:latin typeface="Times New Roman"/>
                <a:cs typeface="Times New Roman"/>
              </a:rPr>
              <a:t>установлено </a:t>
            </a:r>
            <a:r>
              <a:rPr sz="1800" spc="5" dirty="0">
                <a:latin typeface="Times New Roman"/>
                <a:cs typeface="Times New Roman"/>
              </a:rPr>
              <a:t>восемь </a:t>
            </a:r>
            <a:r>
              <a:rPr sz="1800" dirty="0">
                <a:latin typeface="Times New Roman"/>
                <a:cs typeface="Times New Roman"/>
              </a:rPr>
              <a:t>террас. </a:t>
            </a:r>
            <a:r>
              <a:rPr sz="1800" spc="-10" dirty="0">
                <a:latin typeface="Times New Roman"/>
                <a:cs typeface="Times New Roman"/>
              </a:rPr>
              <a:t>Наиболее крупные </a:t>
            </a:r>
            <a:r>
              <a:rPr sz="1800" dirty="0">
                <a:latin typeface="Times New Roman"/>
                <a:cs typeface="Times New Roman"/>
              </a:rPr>
              <a:t>россыпи </a:t>
            </a:r>
            <a:r>
              <a:rPr sz="1800" spc="-5" dirty="0">
                <a:latin typeface="Times New Roman"/>
                <a:cs typeface="Times New Roman"/>
              </a:rPr>
              <a:t>являются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погребенными. Они </a:t>
            </a:r>
            <a:r>
              <a:rPr sz="1800" dirty="0">
                <a:latin typeface="Times New Roman"/>
                <a:cs typeface="Times New Roman"/>
              </a:rPr>
              <a:t>относятся к </a:t>
            </a:r>
            <a:r>
              <a:rPr sz="1800" spc="-10" dirty="0">
                <a:latin typeface="Times New Roman"/>
                <a:cs typeface="Times New Roman"/>
              </a:rPr>
              <a:t>сложным </a:t>
            </a:r>
            <a:r>
              <a:rPr sz="1800" spc="-5" dirty="0">
                <a:latin typeface="Times New Roman"/>
                <a:cs typeface="Times New Roman"/>
              </a:rPr>
              <a:t>по </a:t>
            </a:r>
            <a:r>
              <a:rPr sz="1800" spc="-10" dirty="0">
                <a:latin typeface="Times New Roman"/>
                <a:cs typeface="Times New Roman"/>
              </a:rPr>
              <a:t>генезису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5" dirty="0">
                <a:latin typeface="Times New Roman"/>
                <a:cs typeface="Times New Roman"/>
              </a:rPr>
              <a:t>характерны </a:t>
            </a:r>
            <a:r>
              <a:rPr sz="1800" dirty="0">
                <a:latin typeface="Times New Roman"/>
                <a:cs typeface="Times New Roman"/>
              </a:rPr>
              <a:t>тем, </a:t>
            </a:r>
            <a:r>
              <a:rPr sz="1800" spc="-15" dirty="0">
                <a:latin typeface="Times New Roman"/>
                <a:cs typeface="Times New Roman"/>
              </a:rPr>
              <a:t>что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15" dirty="0">
                <a:latin typeface="Times New Roman"/>
                <a:cs typeface="Times New Roman"/>
              </a:rPr>
              <a:t>одной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же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россыпи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могут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присутствовать</a:t>
            </a:r>
            <a:r>
              <a:rPr sz="1800" spc="-5" dirty="0">
                <a:latin typeface="Times New Roman"/>
                <a:cs typeface="Times New Roman"/>
              </a:rPr>
              <a:t> золотоносные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пласты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аллювиального</a:t>
            </a:r>
            <a:r>
              <a:rPr sz="1800" dirty="0">
                <a:latin typeface="Times New Roman"/>
                <a:cs typeface="Times New Roman"/>
              </a:rPr>
              <a:t> и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делювиально-солифлюкционного</a:t>
            </a:r>
            <a:r>
              <a:rPr sz="1800" dirty="0">
                <a:latin typeface="Times New Roman"/>
                <a:cs typeface="Times New Roman"/>
              </a:rPr>
              <a:t> генезиса.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Россыпеобразующие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формации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черносланцевые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толщи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протерозоя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зонами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кварцево-жильного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прожилково- </a:t>
            </a:r>
            <a:r>
              <a:rPr sz="1800" spc="-10" dirty="0">
                <a:latin typeface="Times New Roman"/>
                <a:cs typeface="Times New Roman"/>
              </a:rPr>
              <a:t> вкрапленного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золото-малосульфидного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оруденения,</a:t>
            </a:r>
            <a:r>
              <a:rPr sz="1800" spc="-15" dirty="0">
                <a:latin typeface="Times New Roman"/>
                <a:cs typeface="Times New Roman"/>
              </a:rPr>
              <a:t> характерного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Бодайбинского 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синклинория. Россыпь </a:t>
            </a:r>
            <a:r>
              <a:rPr sz="1800" dirty="0">
                <a:latin typeface="Times New Roman"/>
                <a:cs typeface="Times New Roman"/>
              </a:rPr>
              <a:t>р. </a:t>
            </a:r>
            <a:r>
              <a:rPr sz="1800" spc="-15" dirty="0">
                <a:latin typeface="Times New Roman"/>
                <a:cs typeface="Times New Roman"/>
              </a:rPr>
              <a:t>Бодайбо, </a:t>
            </a:r>
            <a:r>
              <a:rPr sz="1800" spc="-25" dirty="0">
                <a:latin typeface="Times New Roman"/>
                <a:cs typeface="Times New Roman"/>
              </a:rPr>
              <a:t>которая </a:t>
            </a:r>
            <a:r>
              <a:rPr sz="1800" spc="-5" dirty="0">
                <a:latin typeface="Times New Roman"/>
                <a:cs typeface="Times New Roman"/>
              </a:rPr>
              <a:t>была по запасам </a:t>
            </a:r>
            <a:r>
              <a:rPr sz="1800" spc="-10" dirty="0">
                <a:latin typeface="Times New Roman"/>
                <a:cs typeface="Times New Roman"/>
              </a:rPr>
              <a:t>золота </a:t>
            </a:r>
            <a:r>
              <a:rPr sz="1800" dirty="0">
                <a:latin typeface="Times New Roman"/>
                <a:cs typeface="Times New Roman"/>
              </a:rPr>
              <a:t>самой </a:t>
            </a:r>
            <a:r>
              <a:rPr sz="1800" spc="-5" dirty="0">
                <a:latin typeface="Times New Roman"/>
                <a:cs typeface="Times New Roman"/>
              </a:rPr>
              <a:t>крупной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мире,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вытянута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долине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 80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км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(при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длине</a:t>
            </a:r>
            <a:r>
              <a:rPr sz="1800" dirty="0">
                <a:latin typeface="Times New Roman"/>
                <a:cs typeface="Times New Roman"/>
              </a:rPr>
              <a:t> реки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90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км).</a:t>
            </a:r>
            <a:r>
              <a:rPr sz="1800" dirty="0">
                <a:latin typeface="Times New Roman"/>
                <a:cs typeface="Times New Roman"/>
              </a:rPr>
              <a:t> 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пределах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хорошо </a:t>
            </a:r>
            <a:r>
              <a:rPr sz="1800" spc="-10" dirty="0">
                <a:latin typeface="Times New Roman"/>
                <a:cs typeface="Times New Roman"/>
              </a:rPr>
              <a:t> изученного </a:t>
            </a:r>
            <a:r>
              <a:rPr sz="1800" spc="-15" dirty="0">
                <a:latin typeface="Times New Roman"/>
                <a:cs typeface="Times New Roman"/>
              </a:rPr>
              <a:t>Васильевского </a:t>
            </a:r>
            <a:r>
              <a:rPr sz="1800" spc="-5" dirty="0">
                <a:latin typeface="Times New Roman"/>
                <a:cs typeface="Times New Roman"/>
              </a:rPr>
              <a:t>участка </a:t>
            </a:r>
            <a:r>
              <a:rPr sz="1800" spc="-10" dirty="0">
                <a:latin typeface="Times New Roman"/>
                <a:cs typeface="Times New Roman"/>
              </a:rPr>
              <a:t>этой </a:t>
            </a:r>
            <a:r>
              <a:rPr sz="1800" dirty="0">
                <a:latin typeface="Times New Roman"/>
                <a:cs typeface="Times New Roman"/>
              </a:rPr>
              <a:t>россыпи установлена </a:t>
            </a:r>
            <a:r>
              <a:rPr sz="1800" spc="-10" dirty="0">
                <a:latin typeface="Times New Roman"/>
                <a:cs typeface="Times New Roman"/>
              </a:rPr>
              <a:t>широкая </a:t>
            </a:r>
            <a:r>
              <a:rPr sz="1800" spc="-5" dirty="0">
                <a:latin typeface="Times New Roman"/>
                <a:cs typeface="Times New Roman"/>
              </a:rPr>
              <a:t>(250 </a:t>
            </a:r>
            <a:r>
              <a:rPr sz="1800" dirty="0">
                <a:latin typeface="Times New Roman"/>
                <a:cs typeface="Times New Roman"/>
              </a:rPr>
              <a:t>— 300 м)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погребенная </a:t>
            </a:r>
            <a:r>
              <a:rPr sz="1800" dirty="0">
                <a:latin typeface="Times New Roman"/>
                <a:cs typeface="Times New Roman"/>
              </a:rPr>
              <a:t>терраса и узкий </a:t>
            </a:r>
            <a:r>
              <a:rPr sz="1800" spc="-5" dirty="0">
                <a:latin typeface="Times New Roman"/>
                <a:cs typeface="Times New Roman"/>
              </a:rPr>
              <a:t>(15 </a:t>
            </a:r>
            <a:r>
              <a:rPr sz="1800" dirty="0">
                <a:latin typeface="Times New Roman"/>
                <a:cs typeface="Times New Roman"/>
              </a:rPr>
              <a:t>— 40 м) </a:t>
            </a:r>
            <a:r>
              <a:rPr sz="1800" spc="-20" dirty="0">
                <a:latin typeface="Times New Roman"/>
                <a:cs typeface="Times New Roman"/>
              </a:rPr>
              <a:t>глубокий </a:t>
            </a:r>
            <a:r>
              <a:rPr sz="1800" spc="-25" dirty="0">
                <a:latin typeface="Times New Roman"/>
                <a:cs typeface="Times New Roman"/>
              </a:rPr>
              <a:t>тальвег, </a:t>
            </a:r>
            <a:r>
              <a:rPr sz="1800" dirty="0">
                <a:latin typeface="Times New Roman"/>
                <a:cs typeface="Times New Roman"/>
              </a:rPr>
              <a:t>разрезающий </a:t>
            </a:r>
            <a:r>
              <a:rPr sz="1800" spc="-5" dirty="0">
                <a:latin typeface="Times New Roman"/>
                <a:cs typeface="Times New Roman"/>
              </a:rPr>
              <a:t>террасу на </a:t>
            </a:r>
            <a:r>
              <a:rPr sz="1800" spc="-10" dirty="0">
                <a:latin typeface="Times New Roman"/>
                <a:cs typeface="Times New Roman"/>
              </a:rPr>
              <a:t>две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части. </a:t>
            </a:r>
            <a:r>
              <a:rPr sz="1800" spc="-10" dirty="0">
                <a:latin typeface="Times New Roman"/>
                <a:cs typeface="Times New Roman"/>
              </a:rPr>
              <a:t>Наиболее </a:t>
            </a:r>
            <a:r>
              <a:rPr sz="1800" spc="-20" dirty="0">
                <a:latin typeface="Times New Roman"/>
                <a:cs typeface="Times New Roman"/>
              </a:rPr>
              <a:t>широко </a:t>
            </a:r>
            <a:r>
              <a:rPr sz="1800" spc="-5" dirty="0">
                <a:latin typeface="Times New Roman"/>
                <a:cs typeface="Times New Roman"/>
              </a:rPr>
              <a:t>развит золотоносный делювиально-солифлюкционный пласт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мощностью </a:t>
            </a:r>
            <a:r>
              <a:rPr sz="1800" dirty="0">
                <a:latin typeface="Times New Roman"/>
                <a:cs typeface="Times New Roman"/>
              </a:rPr>
              <a:t>2 — 3 </a:t>
            </a:r>
            <a:r>
              <a:rPr sz="1800" spc="-5" dirty="0">
                <a:latin typeface="Times New Roman"/>
                <a:cs typeface="Times New Roman"/>
              </a:rPr>
              <a:t>м. </a:t>
            </a:r>
            <a:r>
              <a:rPr sz="1800" spc="-10" dirty="0">
                <a:latin typeface="Times New Roman"/>
                <a:cs typeface="Times New Roman"/>
              </a:rPr>
              <a:t>Кроме </a:t>
            </a:r>
            <a:r>
              <a:rPr sz="1800" spc="-20" dirty="0">
                <a:latin typeface="Times New Roman"/>
                <a:cs typeface="Times New Roman"/>
              </a:rPr>
              <a:t>того, </a:t>
            </a:r>
            <a:r>
              <a:rPr sz="1800" spc="-10" dirty="0">
                <a:latin typeface="Times New Roman"/>
                <a:cs typeface="Times New Roman"/>
              </a:rPr>
              <a:t>встречаются более </a:t>
            </a:r>
            <a:r>
              <a:rPr sz="1800" spc="-5" dirty="0">
                <a:latin typeface="Times New Roman"/>
                <a:cs typeface="Times New Roman"/>
              </a:rPr>
              <a:t>тонкие </a:t>
            </a:r>
            <a:r>
              <a:rPr sz="1800" dirty="0">
                <a:latin typeface="Times New Roman"/>
                <a:cs typeface="Times New Roman"/>
              </a:rPr>
              <a:t>аллювиальные </a:t>
            </a:r>
            <a:r>
              <a:rPr sz="1800" spc="-5" dirty="0">
                <a:latin typeface="Times New Roman"/>
                <a:cs typeface="Times New Roman"/>
              </a:rPr>
              <a:t>пласты. </a:t>
            </a:r>
            <a:r>
              <a:rPr sz="1800" spc="-10" dirty="0">
                <a:latin typeface="Times New Roman"/>
                <a:cs typeface="Times New Roman"/>
              </a:rPr>
              <a:t>По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составу </a:t>
            </a:r>
            <a:r>
              <a:rPr sz="1800" spc="-10" dirty="0">
                <a:latin typeface="Times New Roman"/>
                <a:cs typeface="Times New Roman"/>
              </a:rPr>
              <a:t>золотоносные </a:t>
            </a:r>
            <a:r>
              <a:rPr sz="1800" spc="-5" dirty="0">
                <a:latin typeface="Times New Roman"/>
                <a:cs typeface="Times New Roman"/>
              </a:rPr>
              <a:t>пласты </a:t>
            </a:r>
            <a:r>
              <a:rPr sz="1800" dirty="0">
                <a:latin typeface="Times New Roman"/>
                <a:cs typeface="Times New Roman"/>
              </a:rPr>
              <a:t>относятся к </a:t>
            </a:r>
            <a:r>
              <a:rPr sz="1800" spc="-25" dirty="0">
                <a:latin typeface="Times New Roman"/>
                <a:cs typeface="Times New Roman"/>
              </a:rPr>
              <a:t>двум </a:t>
            </a:r>
            <a:r>
              <a:rPr sz="1800" dirty="0">
                <a:latin typeface="Times New Roman"/>
                <a:cs typeface="Times New Roman"/>
              </a:rPr>
              <a:t>типам: </a:t>
            </a:r>
            <a:r>
              <a:rPr sz="1800" spc="-10" dirty="0">
                <a:latin typeface="Times New Roman"/>
                <a:cs typeface="Times New Roman"/>
              </a:rPr>
              <a:t>галечные </a:t>
            </a:r>
            <a:r>
              <a:rPr sz="1800" spc="-5" dirty="0">
                <a:latin typeface="Times New Roman"/>
                <a:cs typeface="Times New Roman"/>
              </a:rPr>
              <a:t>или </a:t>
            </a:r>
            <a:r>
              <a:rPr sz="1800" spc="-10" dirty="0">
                <a:latin typeface="Times New Roman"/>
                <a:cs typeface="Times New Roman"/>
              </a:rPr>
              <a:t>валунно-галечные </a:t>
            </a:r>
            <a:r>
              <a:rPr sz="1800" spc="-5" dirty="0">
                <a:latin typeface="Times New Roman"/>
                <a:cs typeface="Times New Roman"/>
              </a:rPr>
              <a:t> пласты </a:t>
            </a:r>
            <a:r>
              <a:rPr sz="1800" dirty="0">
                <a:latin typeface="Times New Roman"/>
                <a:cs typeface="Times New Roman"/>
              </a:rPr>
              <a:t>с </a:t>
            </a:r>
            <a:r>
              <a:rPr sz="1800" spc="-15" dirty="0">
                <a:latin typeface="Times New Roman"/>
                <a:cs typeface="Times New Roman"/>
              </a:rPr>
              <a:t>глинистым </a:t>
            </a:r>
            <a:r>
              <a:rPr sz="1800" spc="-10" dirty="0">
                <a:latin typeface="Times New Roman"/>
                <a:cs typeface="Times New Roman"/>
              </a:rPr>
              <a:t>цементом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5" dirty="0">
                <a:latin typeface="Times New Roman"/>
                <a:cs typeface="Times New Roman"/>
              </a:rPr>
              <a:t>высокими </a:t>
            </a:r>
            <a:r>
              <a:rPr sz="1800" spc="-10" dirty="0">
                <a:latin typeface="Times New Roman"/>
                <a:cs typeface="Times New Roman"/>
              </a:rPr>
              <a:t>содержаниями золота </a:t>
            </a:r>
            <a:r>
              <a:rPr sz="1800" spc="-5" dirty="0">
                <a:latin typeface="Times New Roman"/>
                <a:cs typeface="Times New Roman"/>
              </a:rPr>
              <a:t>непосредственно над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плотиком;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щебенистые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пласты</a:t>
            </a:r>
            <a:r>
              <a:rPr sz="1800" dirty="0">
                <a:latin typeface="Times New Roman"/>
                <a:cs typeface="Times New Roman"/>
              </a:rPr>
              <a:t> с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гравийно-глинистым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заполнителем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высокими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содержаниями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золота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" dirty="0">
                <a:latin typeface="Times New Roman"/>
                <a:cs typeface="Times New Roman"/>
              </a:rPr>
              <a:t> нижней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части.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7562" y="256159"/>
            <a:ext cx="75755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0" dirty="0"/>
              <a:t>Россыпи</a:t>
            </a:r>
            <a:r>
              <a:rPr spc="45" dirty="0"/>
              <a:t> </a:t>
            </a:r>
            <a:r>
              <a:rPr spc="-45" dirty="0"/>
              <a:t>Бодайбинского</a:t>
            </a:r>
            <a:r>
              <a:rPr spc="95" dirty="0"/>
              <a:t> </a:t>
            </a:r>
            <a:r>
              <a:rPr spc="-15" dirty="0"/>
              <a:t>района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7520" y="1009904"/>
            <a:ext cx="8988425" cy="471995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5600" marR="5080" indent="-342900" algn="just">
              <a:lnSpc>
                <a:spcPct val="80000"/>
              </a:lnSpc>
              <a:spcBef>
                <a:spcPts val="620"/>
              </a:spcBef>
              <a:buFont typeface="Microsoft Sans Serif"/>
              <a:buChar char="•"/>
              <a:tabLst>
                <a:tab pos="426084" algn="l"/>
              </a:tabLst>
            </a:pPr>
            <a:r>
              <a:rPr dirty="0"/>
              <a:t>	</a:t>
            </a:r>
            <a:r>
              <a:rPr sz="2200" spc="-5" dirty="0">
                <a:latin typeface="Times New Roman"/>
                <a:cs typeface="Times New Roman"/>
              </a:rPr>
              <a:t>Россыпь </a:t>
            </a:r>
            <a:r>
              <a:rPr sz="2200" dirty="0">
                <a:latin typeface="Times New Roman"/>
                <a:cs typeface="Times New Roman"/>
              </a:rPr>
              <a:t>р. </a:t>
            </a:r>
            <a:r>
              <a:rPr sz="2200" spc="-10" dirty="0">
                <a:latin typeface="Times New Roman"/>
                <a:cs typeface="Times New Roman"/>
              </a:rPr>
              <a:t>Маракан, </a:t>
            </a:r>
            <a:r>
              <a:rPr sz="2200" spc="-5" dirty="0">
                <a:latin typeface="Times New Roman"/>
                <a:cs typeface="Times New Roman"/>
              </a:rPr>
              <a:t>открытая в 1950 </a:t>
            </a:r>
            <a:r>
              <a:rPr sz="2200" spc="-90" dirty="0">
                <a:latin typeface="Times New Roman"/>
                <a:cs typeface="Times New Roman"/>
              </a:rPr>
              <a:t>г., </a:t>
            </a:r>
            <a:r>
              <a:rPr sz="2200" dirty="0">
                <a:latin typeface="Times New Roman"/>
                <a:cs typeface="Times New Roman"/>
              </a:rPr>
              <a:t>состоит </a:t>
            </a:r>
            <a:r>
              <a:rPr sz="2200" spc="-5" dirty="0">
                <a:latin typeface="Times New Roman"/>
                <a:cs typeface="Times New Roman"/>
              </a:rPr>
              <a:t>из </a:t>
            </a:r>
            <a:r>
              <a:rPr sz="2200" spc="5" dirty="0">
                <a:latin typeface="Times New Roman"/>
                <a:cs typeface="Times New Roman"/>
              </a:rPr>
              <a:t>россыпи </a:t>
            </a:r>
            <a:r>
              <a:rPr sz="2200" spc="-40" dirty="0">
                <a:latin typeface="Times New Roman"/>
                <a:cs typeface="Times New Roman"/>
              </a:rPr>
              <a:t>глубокого 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тальвега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spc="5" dirty="0">
                <a:latin typeface="Times New Roman"/>
                <a:cs typeface="Times New Roman"/>
              </a:rPr>
              <a:t>россыпей </a:t>
            </a:r>
            <a:r>
              <a:rPr sz="2200" spc="-10" dirty="0">
                <a:latin typeface="Times New Roman"/>
                <a:cs typeface="Times New Roman"/>
              </a:rPr>
              <a:t>погребенных </a:t>
            </a:r>
            <a:r>
              <a:rPr sz="2200" spc="-5" dirty="0">
                <a:latin typeface="Times New Roman"/>
                <a:cs typeface="Times New Roman"/>
              </a:rPr>
              <a:t>террас </a:t>
            </a:r>
            <a:r>
              <a:rPr sz="2200" spc="-15" dirty="0">
                <a:latin typeface="Times New Roman"/>
                <a:cs typeface="Times New Roman"/>
              </a:rPr>
              <a:t>нескольких </a:t>
            </a:r>
            <a:r>
              <a:rPr sz="2200" spc="-5" dirty="0">
                <a:latin typeface="Times New Roman"/>
                <a:cs typeface="Times New Roman"/>
              </a:rPr>
              <a:t>уровней. Пласт в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40" dirty="0">
                <a:latin typeface="Times New Roman"/>
                <a:cs typeface="Times New Roman"/>
              </a:rPr>
              <a:t>глубоком </a:t>
            </a:r>
            <a:r>
              <a:rPr sz="2200" spc="-10" dirty="0">
                <a:latin typeface="Times New Roman"/>
                <a:cs typeface="Times New Roman"/>
              </a:rPr>
              <a:t>тальвеге </a:t>
            </a:r>
            <a:r>
              <a:rPr sz="2200" spc="-15" dirty="0">
                <a:latin typeface="Times New Roman"/>
                <a:cs typeface="Times New Roman"/>
              </a:rPr>
              <a:t>сложен </a:t>
            </a:r>
            <a:r>
              <a:rPr sz="2200" spc="-5" dirty="0">
                <a:latin typeface="Times New Roman"/>
                <a:cs typeface="Times New Roman"/>
              </a:rPr>
              <a:t>валунными и безвалунными </a:t>
            </a:r>
            <a:r>
              <a:rPr sz="2200" spc="-15" dirty="0">
                <a:latin typeface="Times New Roman"/>
                <a:cs typeface="Times New Roman"/>
              </a:rPr>
              <a:t>галечниками </a:t>
            </a:r>
            <a:r>
              <a:rPr sz="2200" spc="-5" dirty="0">
                <a:latin typeface="Times New Roman"/>
                <a:cs typeface="Times New Roman"/>
              </a:rPr>
              <a:t>с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линзами песка и </a:t>
            </a:r>
            <a:r>
              <a:rPr sz="2200" spc="-10" dirty="0">
                <a:latin typeface="Times New Roman"/>
                <a:cs typeface="Times New Roman"/>
              </a:rPr>
              <a:t>ила. </a:t>
            </a:r>
            <a:r>
              <a:rPr sz="2200" spc="-5" dirty="0">
                <a:latin typeface="Times New Roman"/>
                <a:cs typeface="Times New Roman"/>
              </a:rPr>
              <a:t>Аллювиальные </a:t>
            </a:r>
            <a:r>
              <a:rPr sz="2200" spc="-10" dirty="0">
                <a:latin typeface="Times New Roman"/>
                <a:cs typeface="Times New Roman"/>
              </a:rPr>
              <a:t>пласты </a:t>
            </a:r>
            <a:r>
              <a:rPr sz="2200" spc="-20" dirty="0">
                <a:latin typeface="Times New Roman"/>
                <a:cs typeface="Times New Roman"/>
              </a:rPr>
              <a:t>включают </a:t>
            </a:r>
            <a:r>
              <a:rPr sz="2200" spc="-5" dirty="0">
                <a:latin typeface="Times New Roman"/>
                <a:cs typeface="Times New Roman"/>
              </a:rPr>
              <a:t>слои щебня и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галечника.</a:t>
            </a:r>
            <a:r>
              <a:rPr sz="2200" spc="-5" dirty="0">
                <a:latin typeface="Times New Roman"/>
                <a:cs typeface="Times New Roman"/>
              </a:rPr>
              <a:t> Общая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мощность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золотоносной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толщи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до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50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м.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Золото 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встречается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приплотиковой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части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или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рассредоточено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по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всей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мощности </a:t>
            </a:r>
            <a:r>
              <a:rPr sz="2200" spc="-5" dirty="0">
                <a:latin typeface="Times New Roman"/>
                <a:cs typeface="Times New Roman"/>
              </a:rPr>
              <a:t>пласта. </a:t>
            </a:r>
            <a:r>
              <a:rPr sz="2200" spc="-10" dirty="0">
                <a:latin typeface="Times New Roman"/>
                <a:cs typeface="Times New Roman"/>
              </a:rPr>
              <a:t>Наиболее </a:t>
            </a:r>
            <a:r>
              <a:rPr sz="2200" spc="-5" dirty="0">
                <a:latin typeface="Times New Roman"/>
                <a:cs typeface="Times New Roman"/>
              </a:rPr>
              <a:t>мощные </a:t>
            </a:r>
            <a:r>
              <a:rPr sz="2200" spc="-10" dirty="0">
                <a:latin typeface="Times New Roman"/>
                <a:cs typeface="Times New Roman"/>
              </a:rPr>
              <a:t>золотоносные пласты </a:t>
            </a:r>
            <a:r>
              <a:rPr sz="2200" spc="-5" dirty="0">
                <a:latin typeface="Times New Roman"/>
                <a:cs typeface="Times New Roman"/>
              </a:rPr>
              <a:t>залегают в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нижней</a:t>
            </a:r>
            <a:r>
              <a:rPr sz="2200" spc="-5" dirty="0">
                <a:latin typeface="Times New Roman"/>
                <a:cs typeface="Times New Roman"/>
              </a:rPr>
              <a:t> части</a:t>
            </a:r>
            <a:r>
              <a:rPr sz="2200" dirty="0">
                <a:latin typeface="Times New Roman"/>
                <a:cs typeface="Times New Roman"/>
              </a:rPr>
              <a:t> разреза.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Россыпеобразующие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формации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(как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для </a:t>
            </a:r>
            <a:r>
              <a:rPr sz="2200" spc="5" dirty="0">
                <a:latin typeface="Times New Roman"/>
                <a:cs typeface="Times New Roman"/>
              </a:rPr>
              <a:t> россыпей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р.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Бодайбо)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-</a:t>
            </a:r>
            <a:r>
              <a:rPr sz="2200" dirty="0">
                <a:latin typeface="Times New Roman"/>
                <a:cs typeface="Times New Roman"/>
              </a:rPr>
              <a:t> черносланцевые</a:t>
            </a:r>
            <a:r>
              <a:rPr sz="2200" spc="2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толщи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протерозоя.</a:t>
            </a:r>
            <a:endParaRPr sz="2200">
              <a:latin typeface="Times New Roman"/>
              <a:cs typeface="Times New Roman"/>
            </a:endParaRPr>
          </a:p>
          <a:p>
            <a:pPr marL="355600" indent="-342900" algn="just">
              <a:lnSpc>
                <a:spcPts val="2375"/>
              </a:lnSpc>
              <a:spcBef>
                <a:spcPts val="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200" spc="-20" dirty="0">
                <a:latin typeface="Times New Roman"/>
                <a:cs typeface="Times New Roman"/>
              </a:rPr>
              <a:t>Золото</a:t>
            </a:r>
            <a:r>
              <a:rPr sz="2200" spc="9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spc="8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россыпях</a:t>
            </a:r>
            <a:r>
              <a:rPr sz="2200" spc="8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Бодайбинского</a:t>
            </a:r>
            <a:r>
              <a:rPr sz="2200" spc="1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района</a:t>
            </a:r>
            <a:r>
              <a:rPr sz="2200" spc="8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преимущественно</a:t>
            </a:r>
            <a:r>
              <a:rPr sz="2200" spc="9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крупное</a:t>
            </a:r>
            <a:r>
              <a:rPr sz="2200" spc="9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(2</a:t>
            </a:r>
            <a:endParaRPr sz="2200">
              <a:latin typeface="Times New Roman"/>
              <a:cs typeface="Times New Roman"/>
            </a:endParaRPr>
          </a:p>
          <a:p>
            <a:pPr marL="355600" marR="5080" algn="just">
              <a:lnSpc>
                <a:spcPct val="80000"/>
              </a:lnSpc>
              <a:spcBef>
                <a:spcPts val="265"/>
              </a:spcBef>
            </a:pPr>
            <a:r>
              <a:rPr sz="2200" spc="-5" dirty="0">
                <a:latin typeface="Times New Roman"/>
                <a:cs typeface="Times New Roman"/>
              </a:rPr>
              <a:t>— 4 </a:t>
            </a:r>
            <a:r>
              <a:rPr sz="2200" spc="-10" dirty="0">
                <a:latin typeface="Times New Roman"/>
                <a:cs typeface="Times New Roman"/>
              </a:rPr>
              <a:t>мм). Встречались самородки. </a:t>
            </a:r>
            <a:r>
              <a:rPr sz="2200" dirty="0">
                <a:latin typeface="Times New Roman"/>
                <a:cs typeface="Times New Roman"/>
              </a:rPr>
              <a:t>Известны </a:t>
            </a:r>
            <a:r>
              <a:rPr sz="2200" spc="-10" dirty="0">
                <a:latin typeface="Times New Roman"/>
                <a:cs typeface="Times New Roman"/>
              </a:rPr>
              <a:t>две </a:t>
            </a:r>
            <a:r>
              <a:rPr sz="2200" dirty="0">
                <a:latin typeface="Times New Roman"/>
                <a:cs typeface="Times New Roman"/>
              </a:rPr>
              <a:t>разновидности </a:t>
            </a:r>
            <a:r>
              <a:rPr sz="2200" spc="-10" dirty="0">
                <a:latin typeface="Times New Roman"/>
                <a:cs typeface="Times New Roman"/>
              </a:rPr>
              <a:t>золота: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крупные</a:t>
            </a:r>
            <a:r>
              <a:rPr sz="2200" spc="-5" dirty="0">
                <a:latin typeface="Times New Roman"/>
                <a:cs typeface="Times New Roman"/>
              </a:rPr>
              <a:t> 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средние</a:t>
            </a:r>
            <a:r>
              <a:rPr sz="2200" spc="-5" dirty="0">
                <a:latin typeface="Times New Roman"/>
                <a:cs typeface="Times New Roman"/>
              </a:rPr>
              <a:t> по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размерам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золотины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простой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морфологии</a:t>
            </a:r>
            <a:r>
              <a:rPr sz="2200" spc="-5" dirty="0">
                <a:latin typeface="Times New Roman"/>
                <a:cs typeface="Times New Roman"/>
              </a:rPr>
              <a:t> и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высокой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пробности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(870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—</a:t>
            </a:r>
            <a:r>
              <a:rPr sz="2200" dirty="0">
                <a:latin typeface="Times New Roman"/>
                <a:cs typeface="Times New Roman"/>
              </a:rPr>
              <a:t> 930);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средние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по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размерам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золотины 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крючковатой,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друзовой,</a:t>
            </a:r>
            <a:r>
              <a:rPr sz="2200" spc="-5" dirty="0">
                <a:latin typeface="Times New Roman"/>
                <a:cs typeface="Times New Roman"/>
              </a:rPr>
              <a:t> дендритовой,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губчатой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форм</a:t>
            </a:r>
            <a:r>
              <a:rPr sz="2200" spc="-5" dirty="0">
                <a:latin typeface="Times New Roman"/>
                <a:cs typeface="Times New Roman"/>
              </a:rPr>
              <a:t> с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более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низкой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пробностью (730 </a:t>
            </a:r>
            <a:r>
              <a:rPr sz="2200" spc="-5" dirty="0">
                <a:latin typeface="Times New Roman"/>
                <a:cs typeface="Times New Roman"/>
              </a:rPr>
              <a:t>—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820).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Эти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особенности </a:t>
            </a:r>
            <a:r>
              <a:rPr sz="2200" spc="-10" dirty="0">
                <a:latin typeface="Times New Roman"/>
                <a:cs typeface="Times New Roman"/>
              </a:rPr>
              <a:t>размеров,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морфологии</a:t>
            </a:r>
            <a:r>
              <a:rPr sz="2200" spc="-5" dirty="0">
                <a:latin typeface="Times New Roman"/>
                <a:cs typeface="Times New Roman"/>
              </a:rPr>
              <a:t> и </a:t>
            </a:r>
            <a:r>
              <a:rPr sz="2200" dirty="0">
                <a:latin typeface="Times New Roman"/>
                <a:cs typeface="Times New Roman"/>
              </a:rPr>
              <a:t> пробности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соответствуют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характеристикам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золота</a:t>
            </a:r>
            <a:r>
              <a:rPr sz="2200" spc="53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коренных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источников.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02863" y="21793"/>
            <a:ext cx="48304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0" dirty="0"/>
              <a:t>Россыпи</a:t>
            </a:r>
            <a:r>
              <a:rPr spc="10" dirty="0"/>
              <a:t> </a:t>
            </a:r>
            <a:r>
              <a:rPr spc="-5" dirty="0"/>
              <a:t>р.</a:t>
            </a:r>
            <a:r>
              <a:rPr spc="35" dirty="0"/>
              <a:t> </a:t>
            </a:r>
            <a:r>
              <a:rPr spc="-30" dirty="0"/>
              <a:t>Маракан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260972" y="663321"/>
            <a:ext cx="2733675" cy="551307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180975">
              <a:lnSpc>
                <a:spcPct val="80000"/>
              </a:lnSpc>
              <a:spcBef>
                <a:spcPts val="530"/>
              </a:spcBef>
            </a:pPr>
            <a:r>
              <a:rPr sz="1800" i="1" spc="-5" dirty="0">
                <a:latin typeface="Times New Roman"/>
                <a:cs typeface="Times New Roman"/>
              </a:rPr>
              <a:t>Схематический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план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(а)</a:t>
            </a:r>
            <a:r>
              <a:rPr sz="1800" i="1" spc="-1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и </a:t>
            </a:r>
            <a:r>
              <a:rPr sz="1800" i="1" spc="-434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разрез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(б) </a:t>
            </a:r>
            <a:r>
              <a:rPr sz="1800" i="1" dirty="0">
                <a:latin typeface="Times New Roman"/>
                <a:cs typeface="Times New Roman"/>
              </a:rPr>
              <a:t>россыпи</a:t>
            </a:r>
            <a:r>
              <a:rPr sz="1800" i="1" spc="-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р.</a:t>
            </a:r>
            <a:endParaRPr sz="1800">
              <a:latin typeface="Times New Roman"/>
              <a:cs typeface="Times New Roman"/>
            </a:endParaRPr>
          </a:p>
          <a:p>
            <a:pPr marL="12700" marR="233679">
              <a:lnSpc>
                <a:spcPct val="80000"/>
              </a:lnSpc>
              <a:spcBef>
                <a:spcPts val="5"/>
              </a:spcBef>
            </a:pPr>
            <a:r>
              <a:rPr sz="1800" i="1" spc="-10" dirty="0">
                <a:latin typeface="Times New Roman"/>
                <a:cs typeface="Times New Roman"/>
              </a:rPr>
              <a:t>Маракан </a:t>
            </a:r>
            <a:r>
              <a:rPr sz="1800" i="1" spc="-5" dirty="0">
                <a:latin typeface="Times New Roman"/>
                <a:cs typeface="Times New Roman"/>
              </a:rPr>
              <a:t>(по Ю. П. </a:t>
            </a:r>
            <a:r>
              <a:rPr sz="1800" i="1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Казакевичу)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1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—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россыпи </a:t>
            </a:r>
            <a:r>
              <a:rPr sz="1800" i="1" spc="-434" dirty="0">
                <a:latin typeface="Times New Roman"/>
                <a:cs typeface="Times New Roman"/>
              </a:rPr>
              <a:t> </a:t>
            </a:r>
            <a:r>
              <a:rPr sz="1800" i="1" spc="-20" dirty="0">
                <a:latin typeface="Times New Roman"/>
                <a:cs typeface="Times New Roman"/>
              </a:rPr>
              <a:t>глубокого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тальвега;</a:t>
            </a:r>
            <a:endParaRPr sz="1800">
              <a:latin typeface="Times New Roman"/>
              <a:cs typeface="Times New Roman"/>
            </a:endParaRPr>
          </a:p>
          <a:p>
            <a:pPr marL="12700" marR="276225" algn="just">
              <a:lnSpc>
                <a:spcPct val="100000"/>
              </a:lnSpc>
            </a:pPr>
            <a:r>
              <a:rPr sz="1800" i="1" spc="-5" dirty="0">
                <a:latin typeface="Times New Roman"/>
                <a:cs typeface="Times New Roman"/>
              </a:rPr>
              <a:t>2—6 </a:t>
            </a:r>
            <a:r>
              <a:rPr sz="1800" i="1" dirty="0">
                <a:latin typeface="Times New Roman"/>
                <a:cs typeface="Times New Roman"/>
              </a:rPr>
              <a:t>— россыпи </a:t>
            </a:r>
            <a:r>
              <a:rPr sz="1800" i="1" spc="-5" dirty="0">
                <a:latin typeface="Times New Roman"/>
                <a:cs typeface="Times New Roman"/>
              </a:rPr>
              <a:t>террас: </a:t>
            </a:r>
            <a:r>
              <a:rPr sz="1800" i="1" spc="-434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2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—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7-метрового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уровня, </a:t>
            </a:r>
            <a:r>
              <a:rPr sz="1800" i="1" spc="-4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3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—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10—12-метрового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730"/>
              </a:lnSpc>
            </a:pPr>
            <a:r>
              <a:rPr sz="1800" i="1" spc="-5" dirty="0">
                <a:latin typeface="Times New Roman"/>
                <a:cs typeface="Times New Roman"/>
              </a:rPr>
              <a:t>уровня,</a:t>
            </a:r>
            <a:endParaRPr sz="1800">
              <a:latin typeface="Times New Roman"/>
              <a:cs typeface="Times New Roman"/>
            </a:endParaRPr>
          </a:p>
          <a:p>
            <a:pPr marL="12700" marR="492125">
              <a:lnSpc>
                <a:spcPct val="80000"/>
              </a:lnSpc>
              <a:spcBef>
                <a:spcPts val="430"/>
              </a:spcBef>
              <a:buAutoNum type="arabicPlain" startAt="4"/>
              <a:tabLst>
                <a:tab pos="182245" algn="l"/>
              </a:tabLst>
            </a:pPr>
            <a:r>
              <a:rPr sz="1800" i="1" dirty="0">
                <a:latin typeface="Times New Roman"/>
                <a:cs typeface="Times New Roman"/>
              </a:rPr>
              <a:t>—</a:t>
            </a:r>
            <a:r>
              <a:rPr sz="1800" i="1" spc="-8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16—20-метрового </a:t>
            </a:r>
            <a:r>
              <a:rPr sz="1800" i="1" spc="-434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уровня,</a:t>
            </a:r>
            <a:endParaRPr sz="1800">
              <a:latin typeface="Times New Roman"/>
              <a:cs typeface="Times New Roman"/>
            </a:endParaRPr>
          </a:p>
          <a:p>
            <a:pPr marL="12700" marR="492125">
              <a:lnSpc>
                <a:spcPts val="1730"/>
              </a:lnSpc>
              <a:spcBef>
                <a:spcPts val="415"/>
              </a:spcBef>
              <a:buAutoNum type="arabicPlain" startAt="4"/>
              <a:tabLst>
                <a:tab pos="182245" algn="l"/>
              </a:tabLst>
            </a:pPr>
            <a:r>
              <a:rPr sz="1800" i="1" dirty="0">
                <a:latin typeface="Times New Roman"/>
                <a:cs typeface="Times New Roman"/>
              </a:rPr>
              <a:t>—</a:t>
            </a:r>
            <a:r>
              <a:rPr sz="1800" i="1" spc="-8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20—25-метрового </a:t>
            </a:r>
            <a:r>
              <a:rPr sz="1800" i="1" spc="-434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уровня,</a:t>
            </a:r>
            <a:endParaRPr sz="1800">
              <a:latin typeface="Times New Roman"/>
              <a:cs typeface="Times New Roman"/>
            </a:endParaRPr>
          </a:p>
          <a:p>
            <a:pPr marL="182245" indent="-169545">
              <a:lnSpc>
                <a:spcPts val="1945"/>
              </a:lnSpc>
              <a:spcBef>
                <a:spcPts val="15"/>
              </a:spcBef>
              <a:buAutoNum type="arabicPlain" startAt="4"/>
              <a:tabLst>
                <a:tab pos="182245" algn="l"/>
              </a:tabLst>
            </a:pPr>
            <a:r>
              <a:rPr sz="1800" i="1" dirty="0">
                <a:latin typeface="Times New Roman"/>
                <a:cs typeface="Times New Roman"/>
              </a:rPr>
              <a:t>—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30—36-метрового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i="1" spc="-5" dirty="0">
                <a:latin typeface="Times New Roman"/>
                <a:cs typeface="Times New Roman"/>
              </a:rPr>
              <a:t>уровня;</a:t>
            </a:r>
            <a:endParaRPr sz="1800">
              <a:latin typeface="Times New Roman"/>
              <a:cs typeface="Times New Roman"/>
            </a:endParaRPr>
          </a:p>
          <a:p>
            <a:pPr marL="182245" indent="-169545">
              <a:lnSpc>
                <a:spcPct val="100000"/>
              </a:lnSpc>
              <a:buAutoNum type="arabicPlain" startAt="7"/>
              <a:tabLst>
                <a:tab pos="182245" algn="l"/>
              </a:tabLst>
            </a:pPr>
            <a:r>
              <a:rPr sz="1800" i="1" dirty="0">
                <a:latin typeface="Times New Roman"/>
                <a:cs typeface="Times New Roman"/>
              </a:rPr>
              <a:t>—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15" dirty="0">
                <a:latin typeface="Times New Roman"/>
                <a:cs typeface="Times New Roman"/>
              </a:rPr>
              <a:t>песок;</a:t>
            </a:r>
            <a:endParaRPr sz="1800">
              <a:latin typeface="Times New Roman"/>
              <a:cs typeface="Times New Roman"/>
            </a:endParaRPr>
          </a:p>
          <a:p>
            <a:pPr marL="182245" indent="-169545">
              <a:lnSpc>
                <a:spcPct val="100000"/>
              </a:lnSpc>
              <a:buAutoNum type="arabicPlain" startAt="7"/>
              <a:tabLst>
                <a:tab pos="182245" algn="l"/>
              </a:tabLst>
            </a:pPr>
            <a:r>
              <a:rPr sz="1800" i="1" dirty="0">
                <a:latin typeface="Times New Roman"/>
                <a:cs typeface="Times New Roman"/>
              </a:rPr>
              <a:t>—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галечник;</a:t>
            </a:r>
            <a:endParaRPr sz="1800">
              <a:latin typeface="Times New Roman"/>
              <a:cs typeface="Times New Roman"/>
            </a:endParaRPr>
          </a:p>
          <a:p>
            <a:pPr marL="12700" marR="264160">
              <a:lnSpc>
                <a:spcPct val="80000"/>
              </a:lnSpc>
              <a:spcBef>
                <a:spcPts val="430"/>
              </a:spcBef>
              <a:buAutoNum type="arabicPlain" startAt="7"/>
              <a:tabLst>
                <a:tab pos="182245" algn="l"/>
              </a:tabLst>
            </a:pPr>
            <a:r>
              <a:rPr sz="1800" i="1" dirty="0">
                <a:latin typeface="Times New Roman"/>
                <a:cs typeface="Times New Roman"/>
              </a:rPr>
              <a:t>—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галечник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с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песчаным </a:t>
            </a:r>
            <a:r>
              <a:rPr sz="1800" i="1" spc="-434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заполнителем;</a:t>
            </a:r>
            <a:endParaRPr sz="1800">
              <a:latin typeface="Times New Roman"/>
              <a:cs typeface="Times New Roman"/>
            </a:endParaRPr>
          </a:p>
          <a:p>
            <a:pPr marL="296545" indent="-283845">
              <a:lnSpc>
                <a:spcPts val="1945"/>
              </a:lnSpc>
              <a:buAutoNum type="arabicPlain" startAt="7"/>
              <a:tabLst>
                <a:tab pos="296545" algn="l"/>
              </a:tabLst>
            </a:pPr>
            <a:r>
              <a:rPr sz="1800" i="1" dirty="0">
                <a:latin typeface="Times New Roman"/>
                <a:cs typeface="Times New Roman"/>
              </a:rPr>
              <a:t>—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галечник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с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глинистым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45"/>
              </a:lnSpc>
            </a:pPr>
            <a:r>
              <a:rPr sz="1800" i="1" spc="-15" dirty="0">
                <a:latin typeface="Times New Roman"/>
                <a:cs typeface="Times New Roman"/>
              </a:rPr>
              <a:t>заполнителем;</a:t>
            </a:r>
            <a:endParaRPr sz="1800">
              <a:latin typeface="Times New Roman"/>
              <a:cs typeface="Times New Roman"/>
            </a:endParaRPr>
          </a:p>
          <a:p>
            <a:pPr marL="279400" indent="-267335">
              <a:lnSpc>
                <a:spcPct val="100000"/>
              </a:lnSpc>
              <a:buAutoNum type="arabicPlain" startAt="11"/>
              <a:tabLst>
                <a:tab pos="280035" algn="l"/>
              </a:tabLst>
            </a:pPr>
            <a:r>
              <a:rPr sz="1800" i="1" dirty="0">
                <a:latin typeface="Times New Roman"/>
                <a:cs typeface="Times New Roman"/>
              </a:rPr>
              <a:t>—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щебень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959983" cy="6850608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307023"/>
            <a:ext cx="897318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Месторождение</a:t>
            </a:r>
            <a:r>
              <a:rPr sz="3200" spc="-6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«Желанное»,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Приполярный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spc="-65" dirty="0">
                <a:latin typeface="Times New Roman"/>
                <a:cs typeface="Times New Roman"/>
              </a:rPr>
              <a:t>Урал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3"/>
            <a:ext cx="9144000" cy="6214999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14249"/>
            <a:ext cx="4727194" cy="31432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3500437"/>
            <a:ext cx="9144000" cy="3167380"/>
            <a:chOff x="0" y="3500437"/>
            <a:chExt cx="9144000" cy="316738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500437"/>
              <a:ext cx="4727194" cy="31432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03317" y="3500475"/>
              <a:ext cx="4440681" cy="316699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31690" y="214249"/>
            <a:ext cx="4512310" cy="314325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7153" y="0"/>
            <a:ext cx="75787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i="1" spc="-10" dirty="0">
                <a:latin typeface="Arial"/>
                <a:cs typeface="Arial"/>
              </a:rPr>
              <a:t>Прибрежно-морские</a:t>
            </a:r>
            <a:r>
              <a:rPr b="1" i="1" spc="-30" dirty="0">
                <a:latin typeface="Arial"/>
                <a:cs typeface="Arial"/>
              </a:rPr>
              <a:t> </a:t>
            </a:r>
            <a:r>
              <a:rPr b="1" i="1" spc="-5" dirty="0">
                <a:latin typeface="Arial"/>
                <a:cs typeface="Arial"/>
              </a:rPr>
              <a:t>россыпи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710895"/>
            <a:ext cx="8881745" cy="52838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695"/>
              </a:spcBef>
            </a:pPr>
            <a:r>
              <a:rPr sz="2500" spc="-10" dirty="0">
                <a:latin typeface="Times New Roman"/>
                <a:cs typeface="Times New Roman"/>
              </a:rPr>
              <a:t>Формирование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литоральных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5" dirty="0">
                <a:latin typeface="Times New Roman"/>
                <a:cs typeface="Times New Roman"/>
              </a:rPr>
              <a:t>россыпей</a:t>
            </a:r>
            <a:r>
              <a:rPr sz="2500" spc="10" dirty="0">
                <a:latin typeface="Times New Roman"/>
                <a:cs typeface="Times New Roman"/>
              </a:rPr>
              <a:t> </a:t>
            </a:r>
            <a:r>
              <a:rPr sz="2500" spc="-25" dirty="0">
                <a:latin typeface="Times New Roman"/>
                <a:cs typeface="Times New Roman"/>
              </a:rPr>
              <a:t>происходит</a:t>
            </a:r>
            <a:r>
              <a:rPr sz="2500" spc="-2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на</a:t>
            </a:r>
            <a:r>
              <a:rPr sz="2500" dirty="0">
                <a:latin typeface="Times New Roman"/>
                <a:cs typeface="Times New Roman"/>
              </a:rPr>
              <a:t> стадии 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средней </a:t>
            </a:r>
            <a:r>
              <a:rPr sz="2500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зрелости </a:t>
            </a:r>
            <a:r>
              <a:rPr sz="25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развития </a:t>
            </a:r>
            <a:r>
              <a:rPr sz="2500" u="heavy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морского </a:t>
            </a:r>
            <a:r>
              <a:rPr sz="25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побережья</a:t>
            </a:r>
            <a:r>
              <a:rPr sz="2500" spc="-5" dirty="0">
                <a:latin typeface="Times New Roman"/>
                <a:cs typeface="Times New Roman"/>
              </a:rPr>
              <a:t>. </a:t>
            </a:r>
            <a:r>
              <a:rPr sz="2500" spc="-10" dirty="0">
                <a:latin typeface="Times New Roman"/>
                <a:cs typeface="Times New Roman"/>
              </a:rPr>
              <a:t>Ранние </a:t>
            </a:r>
            <a:r>
              <a:rPr sz="2500" dirty="0">
                <a:latin typeface="Times New Roman"/>
                <a:cs typeface="Times New Roman"/>
              </a:rPr>
              <a:t>стадии </a:t>
            </a:r>
            <a:r>
              <a:rPr sz="2500" spc="-5" dirty="0">
                <a:latin typeface="Times New Roman"/>
                <a:cs typeface="Times New Roman"/>
              </a:rPr>
              <a:t>с </a:t>
            </a:r>
            <a:r>
              <a:rPr sz="2500" spc="-6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изрезанными скалистыми берегами и </a:t>
            </a:r>
            <a:r>
              <a:rPr sz="2500" spc="-10" dirty="0">
                <a:latin typeface="Times New Roman"/>
                <a:cs typeface="Times New Roman"/>
              </a:rPr>
              <a:t>поздние </a:t>
            </a:r>
            <a:r>
              <a:rPr sz="2500" dirty="0">
                <a:latin typeface="Times New Roman"/>
                <a:cs typeface="Times New Roman"/>
              </a:rPr>
              <a:t>стадии </a:t>
            </a:r>
            <a:r>
              <a:rPr sz="2500" spc="-5" dirty="0">
                <a:latin typeface="Times New Roman"/>
                <a:cs typeface="Times New Roman"/>
              </a:rPr>
              <a:t>с </a:t>
            </a:r>
            <a:r>
              <a:rPr sz="2500" spc="5" dirty="0">
                <a:latin typeface="Times New Roman"/>
                <a:cs typeface="Times New Roman"/>
              </a:rPr>
              <a:t>плоским </a:t>
            </a:r>
            <a:r>
              <a:rPr sz="2500" spc="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рельефом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и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заболоченностью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20" dirty="0">
                <a:latin typeface="Times New Roman"/>
                <a:cs typeface="Times New Roman"/>
              </a:rPr>
              <a:t>берегов</a:t>
            </a:r>
            <a:r>
              <a:rPr sz="2500" spc="-1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не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благоприятны</a:t>
            </a:r>
            <a:r>
              <a:rPr sz="2500" spc="-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для 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5" dirty="0">
                <a:latin typeface="Times New Roman"/>
                <a:cs typeface="Times New Roman"/>
              </a:rPr>
              <a:t>процесса </a:t>
            </a:r>
            <a:r>
              <a:rPr sz="2500" dirty="0">
                <a:latin typeface="Times New Roman"/>
                <a:cs typeface="Times New Roman"/>
              </a:rPr>
              <a:t>россыпеобразования. Выносимый </a:t>
            </a:r>
            <a:r>
              <a:rPr sz="2500" spc="-5" dirty="0">
                <a:latin typeface="Times New Roman"/>
                <a:cs typeface="Times New Roman"/>
              </a:rPr>
              <a:t>из </a:t>
            </a:r>
            <a:r>
              <a:rPr sz="2500" spc="-20" dirty="0">
                <a:latin typeface="Times New Roman"/>
                <a:cs typeface="Times New Roman"/>
              </a:rPr>
              <a:t>коренных пород </a:t>
            </a:r>
            <a:r>
              <a:rPr sz="2500" spc="-1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материал </a:t>
            </a:r>
            <a:r>
              <a:rPr sz="2500" spc="-5" dirty="0">
                <a:latin typeface="Times New Roman"/>
                <a:cs typeface="Times New Roman"/>
              </a:rPr>
              <a:t>перемывается </a:t>
            </a:r>
            <a:r>
              <a:rPr sz="2500" spc="-30" dirty="0">
                <a:latin typeface="Times New Roman"/>
                <a:cs typeface="Times New Roman"/>
              </a:rPr>
              <a:t>под </a:t>
            </a:r>
            <a:r>
              <a:rPr sz="2500" spc="-10" dirty="0">
                <a:latin typeface="Times New Roman"/>
                <a:cs typeface="Times New Roman"/>
              </a:rPr>
              <a:t>воздействием </a:t>
            </a:r>
            <a:r>
              <a:rPr sz="25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приливно-отливных </a:t>
            </a:r>
            <a:r>
              <a:rPr sz="25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 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волноприбойных явлений</a:t>
            </a:r>
            <a:r>
              <a:rPr sz="2500" spc="-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и </a:t>
            </a:r>
            <a:r>
              <a:rPr sz="2500" spc="-10" dirty="0">
                <a:latin typeface="Times New Roman"/>
                <a:cs typeface="Times New Roman"/>
              </a:rPr>
              <a:t>отлагается </a:t>
            </a:r>
            <a:r>
              <a:rPr sz="2500" spc="-25" dirty="0">
                <a:latin typeface="Times New Roman"/>
                <a:cs typeface="Times New Roman"/>
              </a:rPr>
              <a:t>вдоль </a:t>
            </a:r>
            <a:r>
              <a:rPr sz="2500" spc="-15" dirty="0">
                <a:latin typeface="Times New Roman"/>
                <a:cs typeface="Times New Roman"/>
              </a:rPr>
              <a:t>береговой </a:t>
            </a:r>
            <a:r>
              <a:rPr sz="2500" spc="-10" dirty="0">
                <a:latin typeface="Times New Roman"/>
                <a:cs typeface="Times New Roman"/>
              </a:rPr>
              <a:t>линии </a:t>
            </a:r>
            <a:r>
              <a:rPr sz="2500" spc="-5" dirty="0">
                <a:latin typeface="Times New Roman"/>
                <a:cs typeface="Times New Roman"/>
              </a:rPr>
              <a:t>в 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виде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b="1" spc="-5" dirty="0">
                <a:latin typeface="Times New Roman"/>
                <a:cs typeface="Times New Roman"/>
              </a:rPr>
              <a:t>песчаных</a:t>
            </a:r>
            <a:r>
              <a:rPr sz="2500" b="1" dirty="0">
                <a:latin typeface="Times New Roman"/>
                <a:cs typeface="Times New Roman"/>
              </a:rPr>
              <a:t> </a:t>
            </a:r>
            <a:r>
              <a:rPr sz="2500" b="1" spc="-10" dirty="0">
                <a:latin typeface="Times New Roman"/>
                <a:cs typeface="Times New Roman"/>
              </a:rPr>
              <a:t>барров</a:t>
            </a:r>
            <a:r>
              <a:rPr sz="2500" spc="-10" dirty="0">
                <a:latin typeface="Times New Roman"/>
                <a:cs typeface="Times New Roman"/>
              </a:rPr>
              <a:t>,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содержащих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минералы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тяжелой </a:t>
            </a:r>
            <a:r>
              <a:rPr sz="2500" spc="-6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фракции,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в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35" dirty="0">
                <a:latin typeface="Times New Roman"/>
                <a:cs typeface="Times New Roman"/>
              </a:rPr>
              <a:t>том</a:t>
            </a:r>
            <a:r>
              <a:rPr sz="2500" spc="-30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числе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spc="-20" dirty="0">
                <a:latin typeface="Times New Roman"/>
                <a:cs typeface="Times New Roman"/>
              </a:rPr>
              <a:t>золото.</a:t>
            </a:r>
            <a:r>
              <a:rPr sz="2500" spc="-15" dirty="0">
                <a:latin typeface="Times New Roman"/>
                <a:cs typeface="Times New Roman"/>
              </a:rPr>
              <a:t> </a:t>
            </a:r>
            <a:r>
              <a:rPr sz="2500" spc="-25" dirty="0">
                <a:latin typeface="Times New Roman"/>
                <a:cs typeface="Times New Roman"/>
              </a:rPr>
              <a:t>Рудными</a:t>
            </a:r>
            <a:r>
              <a:rPr sz="2500" spc="-2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телами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являются 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отдельные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горизонты,</a:t>
            </a:r>
            <a:r>
              <a:rPr sz="2500" spc="6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обогащенные</a:t>
            </a:r>
            <a:r>
              <a:rPr sz="2500" dirty="0">
                <a:latin typeface="Times New Roman"/>
                <a:cs typeface="Times New Roman"/>
              </a:rPr>
              <a:t> металлами.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Обычно</a:t>
            </a:r>
            <a:r>
              <a:rPr sz="2500" spc="-5" dirty="0">
                <a:latin typeface="Times New Roman"/>
                <a:cs typeface="Times New Roman"/>
              </a:rPr>
              <a:t> в 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прибрежную </a:t>
            </a:r>
            <a:r>
              <a:rPr sz="2500" spc="-15" dirty="0">
                <a:latin typeface="Times New Roman"/>
                <a:cs typeface="Times New Roman"/>
              </a:rPr>
              <a:t>область </a:t>
            </a:r>
            <a:r>
              <a:rPr sz="2500" dirty="0">
                <a:latin typeface="Times New Roman"/>
                <a:cs typeface="Times New Roman"/>
              </a:rPr>
              <a:t>выносится </a:t>
            </a:r>
            <a:r>
              <a:rPr sz="2500" spc="-20" dirty="0">
                <a:latin typeface="Times New Roman"/>
                <a:cs typeface="Times New Roman"/>
              </a:rPr>
              <a:t>мелкое </a:t>
            </a:r>
            <a:r>
              <a:rPr sz="2500" spc="-5" dirty="0">
                <a:latin typeface="Times New Roman"/>
                <a:cs typeface="Times New Roman"/>
              </a:rPr>
              <a:t>и </a:t>
            </a:r>
            <a:r>
              <a:rPr sz="2500" spc="-25" dirty="0">
                <a:latin typeface="Times New Roman"/>
                <a:cs typeface="Times New Roman"/>
              </a:rPr>
              <a:t>тонкое </a:t>
            </a:r>
            <a:r>
              <a:rPr sz="2500" spc="-20" dirty="0">
                <a:latin typeface="Times New Roman"/>
                <a:cs typeface="Times New Roman"/>
              </a:rPr>
              <a:t>золото, </a:t>
            </a:r>
            <a:r>
              <a:rPr sz="2500" spc="-30" dirty="0">
                <a:latin typeface="Times New Roman"/>
                <a:cs typeface="Times New Roman"/>
              </a:rPr>
              <a:t>которое </a:t>
            </a:r>
            <a:r>
              <a:rPr sz="2500" spc="-2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обладает </a:t>
            </a:r>
            <a:r>
              <a:rPr sz="2500" spc="5" dirty="0">
                <a:latin typeface="Times New Roman"/>
                <a:cs typeface="Times New Roman"/>
              </a:rPr>
              <a:t>способностью </a:t>
            </a:r>
            <a:r>
              <a:rPr sz="2500" spc="-10" dirty="0">
                <a:latin typeface="Times New Roman"/>
                <a:cs typeface="Times New Roman"/>
              </a:rPr>
              <a:t>перемещаться </a:t>
            </a:r>
            <a:r>
              <a:rPr sz="2500" spc="-5" dirty="0">
                <a:latin typeface="Times New Roman"/>
                <a:cs typeface="Times New Roman"/>
              </a:rPr>
              <a:t>в </a:t>
            </a:r>
            <a:r>
              <a:rPr sz="2500" spc="-10" dirty="0">
                <a:latin typeface="Times New Roman"/>
                <a:cs typeface="Times New Roman"/>
              </a:rPr>
              <a:t>реках </a:t>
            </a:r>
            <a:r>
              <a:rPr sz="2500" spc="-5" dirty="0">
                <a:latin typeface="Times New Roman"/>
                <a:cs typeface="Times New Roman"/>
              </a:rPr>
              <a:t>на многие </a:t>
            </a:r>
            <a:r>
              <a:rPr sz="2500" spc="5" dirty="0">
                <a:latin typeface="Times New Roman"/>
                <a:cs typeface="Times New Roman"/>
              </a:rPr>
              <a:t>десятки </a:t>
            </a:r>
            <a:r>
              <a:rPr sz="2500" spc="-6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и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первые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сотни</a:t>
            </a:r>
            <a:r>
              <a:rPr sz="2500" spc="-5" dirty="0">
                <a:latin typeface="Times New Roman"/>
                <a:cs typeface="Times New Roman"/>
              </a:rPr>
              <a:t> километров.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Оно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не</a:t>
            </a:r>
            <a:r>
              <a:rPr sz="2500" spc="63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образует</a:t>
            </a:r>
            <a:r>
              <a:rPr sz="2500" spc="61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крупных 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20" dirty="0">
                <a:latin typeface="Times New Roman"/>
                <a:cs typeface="Times New Roman"/>
              </a:rPr>
              <a:t>скоплений</a:t>
            </a:r>
            <a:r>
              <a:rPr sz="2500" spc="-1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в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речных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долинах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(областях</a:t>
            </a:r>
            <a:r>
              <a:rPr sz="2500" spc="-10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денудации),</a:t>
            </a:r>
            <a:r>
              <a:rPr sz="2500" spc="-10" dirty="0">
                <a:latin typeface="Times New Roman"/>
                <a:cs typeface="Times New Roman"/>
              </a:rPr>
              <a:t> </a:t>
            </a:r>
            <a:r>
              <a:rPr sz="2500" spc="-40" dirty="0">
                <a:latin typeface="Times New Roman"/>
                <a:cs typeface="Times New Roman"/>
              </a:rPr>
              <a:t>где </a:t>
            </a:r>
            <a:r>
              <a:rPr sz="2500" spc="-3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локализуются </a:t>
            </a:r>
            <a:r>
              <a:rPr sz="2500" spc="-5" dirty="0">
                <a:latin typeface="Times New Roman"/>
                <a:cs typeface="Times New Roman"/>
              </a:rPr>
              <a:t>аллювиальные </a:t>
            </a:r>
            <a:r>
              <a:rPr sz="2500" spc="5" dirty="0">
                <a:latin typeface="Times New Roman"/>
                <a:cs typeface="Times New Roman"/>
              </a:rPr>
              <a:t>россыпи </a:t>
            </a:r>
            <a:r>
              <a:rPr sz="2500" spc="-5" dirty="0">
                <a:latin typeface="Times New Roman"/>
                <a:cs typeface="Times New Roman"/>
              </a:rPr>
              <a:t>с </a:t>
            </a:r>
            <a:r>
              <a:rPr sz="2500" spc="-10" dirty="0">
                <a:latin typeface="Cambria Math"/>
                <a:cs typeface="Cambria Math"/>
              </a:rPr>
              <a:t>≪</a:t>
            </a:r>
            <a:r>
              <a:rPr sz="2500" spc="-10" dirty="0">
                <a:latin typeface="Times New Roman"/>
                <a:cs typeface="Times New Roman"/>
              </a:rPr>
              <a:t>крупным</a:t>
            </a:r>
            <a:r>
              <a:rPr sz="2500" spc="-10" dirty="0">
                <a:latin typeface="Cambria Math"/>
                <a:cs typeface="Cambria Math"/>
              </a:rPr>
              <a:t>≫</a:t>
            </a:r>
            <a:r>
              <a:rPr sz="2500" spc="-5" dirty="0">
                <a:latin typeface="Cambria Math"/>
                <a:cs typeface="Cambria Math"/>
              </a:rPr>
              <a:t> </a:t>
            </a:r>
            <a:r>
              <a:rPr sz="2500" spc="-25" dirty="0">
                <a:latin typeface="Times New Roman"/>
                <a:cs typeface="Times New Roman"/>
              </a:rPr>
              <a:t>золотом. </a:t>
            </a:r>
            <a:r>
              <a:rPr sz="2500" spc="-20" dirty="0">
                <a:latin typeface="Times New Roman"/>
                <a:cs typeface="Times New Roman"/>
              </a:rPr>
              <a:t> </a:t>
            </a:r>
            <a:r>
              <a:rPr sz="2500" spc="-30" dirty="0">
                <a:latin typeface="Times New Roman"/>
                <a:cs typeface="Times New Roman"/>
              </a:rPr>
              <a:t>Мелкое </a:t>
            </a:r>
            <a:r>
              <a:rPr sz="2500" spc="-20" dirty="0">
                <a:latin typeface="Times New Roman"/>
                <a:cs typeface="Times New Roman"/>
              </a:rPr>
              <a:t>золото </a:t>
            </a:r>
            <a:r>
              <a:rPr sz="2500" spc="5" dirty="0">
                <a:latin typeface="Times New Roman"/>
                <a:cs typeface="Times New Roman"/>
              </a:rPr>
              <a:t>выносится </a:t>
            </a:r>
            <a:r>
              <a:rPr sz="2500" spc="-5" dirty="0">
                <a:latin typeface="Times New Roman"/>
                <a:cs typeface="Times New Roman"/>
              </a:rPr>
              <a:t>в </a:t>
            </a:r>
            <a:r>
              <a:rPr sz="2500" dirty="0">
                <a:latin typeface="Times New Roman"/>
                <a:cs typeface="Times New Roman"/>
              </a:rPr>
              <a:t>участки </a:t>
            </a:r>
            <a:r>
              <a:rPr sz="2500" spc="-25" dirty="0">
                <a:latin typeface="Times New Roman"/>
                <a:cs typeface="Times New Roman"/>
              </a:rPr>
              <a:t>дельт </a:t>
            </a:r>
            <a:r>
              <a:rPr sz="2500" spc="-5" dirty="0">
                <a:latin typeface="Times New Roman"/>
                <a:cs typeface="Times New Roman"/>
              </a:rPr>
              <a:t>(в </a:t>
            </a:r>
            <a:r>
              <a:rPr sz="2500" spc="-30" dirty="0">
                <a:latin typeface="Times New Roman"/>
                <a:cs typeface="Times New Roman"/>
              </a:rPr>
              <a:t>конечные </a:t>
            </a:r>
            <a:r>
              <a:rPr sz="2500" dirty="0">
                <a:latin typeface="Times New Roman"/>
                <a:cs typeface="Times New Roman"/>
              </a:rPr>
              <a:t>бассейны 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седиментации).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079" y="15062"/>
            <a:ext cx="85775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Месторождение</a:t>
            </a:r>
            <a:r>
              <a:rPr spc="75" dirty="0"/>
              <a:t> </a:t>
            </a:r>
            <a:r>
              <a:rPr spc="-40" dirty="0"/>
              <a:t>Ном</a:t>
            </a:r>
            <a:r>
              <a:rPr spc="55" dirty="0"/>
              <a:t> </a:t>
            </a:r>
            <a:r>
              <a:rPr spc="40" dirty="0"/>
              <a:t>(США,</a:t>
            </a:r>
            <a:r>
              <a:rPr spc="50" dirty="0"/>
              <a:t> </a:t>
            </a:r>
            <a:r>
              <a:rPr spc="-25" dirty="0"/>
              <a:t>Аляска)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503" y="649604"/>
            <a:ext cx="8864600" cy="304355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620"/>
              </a:spcBef>
            </a:pPr>
            <a:r>
              <a:rPr sz="2200" spc="-10" dirty="0">
                <a:latin typeface="Times New Roman"/>
                <a:cs typeface="Times New Roman"/>
              </a:rPr>
              <a:t>Наиболее </a:t>
            </a:r>
            <a:r>
              <a:rPr sz="2200" spc="-5" dirty="0">
                <a:latin typeface="Times New Roman"/>
                <a:cs typeface="Times New Roman"/>
              </a:rPr>
              <a:t>яркий представитель </a:t>
            </a:r>
            <a:r>
              <a:rPr sz="2200" spc="-15" dirty="0">
                <a:latin typeface="Times New Roman"/>
                <a:cs typeface="Times New Roman"/>
              </a:rPr>
              <a:t>рассматриваемого </a:t>
            </a:r>
            <a:r>
              <a:rPr sz="2200" spc="-5" dirty="0">
                <a:latin typeface="Times New Roman"/>
                <a:cs typeface="Times New Roman"/>
              </a:rPr>
              <a:t>типа. </a:t>
            </a:r>
            <a:r>
              <a:rPr sz="2200" spc="-10" dirty="0">
                <a:latin typeface="Times New Roman"/>
                <a:cs typeface="Times New Roman"/>
              </a:rPr>
              <a:t>Месторождение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образовалось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из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дельтовых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отложений,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которые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частично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перемыты</a:t>
            </a:r>
            <a:r>
              <a:rPr sz="2200" spc="-5" dirty="0">
                <a:latin typeface="Times New Roman"/>
                <a:cs typeface="Times New Roman"/>
              </a:rPr>
              <a:t> в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пляжные </a:t>
            </a:r>
            <a:r>
              <a:rPr sz="2200" spc="5" dirty="0">
                <a:latin typeface="Times New Roman"/>
                <a:cs typeface="Times New Roman"/>
              </a:rPr>
              <a:t>россыпи. </a:t>
            </a:r>
            <a:r>
              <a:rPr sz="2200" spc="-5" dirty="0">
                <a:latin typeface="Times New Roman"/>
                <a:cs typeface="Times New Roman"/>
              </a:rPr>
              <a:t>Золотоносная площадь вытянута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вдоль</a:t>
            </a:r>
            <a:r>
              <a:rPr sz="2200" spc="509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берега</a:t>
            </a:r>
            <a:r>
              <a:rPr sz="2200" spc="5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на </a:t>
            </a:r>
            <a:r>
              <a:rPr sz="2200" dirty="0">
                <a:latin typeface="Times New Roman"/>
                <a:cs typeface="Times New Roman"/>
              </a:rPr>
              <a:t>25 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км при ширине до </a:t>
            </a:r>
            <a:r>
              <a:rPr sz="2200" dirty="0">
                <a:latin typeface="Times New Roman"/>
                <a:cs typeface="Times New Roman"/>
              </a:rPr>
              <a:t>10 км. </a:t>
            </a:r>
            <a:r>
              <a:rPr sz="2200" spc="-10" dirty="0">
                <a:latin typeface="Times New Roman"/>
                <a:cs typeface="Times New Roman"/>
              </a:rPr>
              <a:t>Длина отдельных </a:t>
            </a:r>
            <a:r>
              <a:rPr sz="2200" spc="5" dirty="0">
                <a:latin typeface="Times New Roman"/>
                <a:cs typeface="Times New Roman"/>
              </a:rPr>
              <a:t>россыпей </a:t>
            </a:r>
            <a:r>
              <a:rPr sz="2200" spc="-5" dirty="0">
                <a:latin typeface="Times New Roman"/>
                <a:cs typeface="Times New Roman"/>
              </a:rPr>
              <a:t>I —2 км, ширина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100—180 м. Мощность </a:t>
            </a:r>
            <a:r>
              <a:rPr sz="2200" spc="-15" dirty="0">
                <a:latin typeface="Times New Roman"/>
                <a:cs typeface="Times New Roman"/>
              </a:rPr>
              <a:t>золотоносного </a:t>
            </a:r>
            <a:r>
              <a:rPr sz="2200" spc="-5" dirty="0">
                <a:latin typeface="Times New Roman"/>
                <a:cs typeface="Times New Roman"/>
              </a:rPr>
              <a:t>пласта </a:t>
            </a:r>
            <a:r>
              <a:rPr sz="2200" dirty="0">
                <a:latin typeface="Times New Roman"/>
                <a:cs typeface="Times New Roman"/>
              </a:rPr>
              <a:t>1,2— 1,5 </a:t>
            </a:r>
            <a:r>
              <a:rPr sz="2200" spc="-10" dirty="0">
                <a:latin typeface="Times New Roman"/>
                <a:cs typeface="Times New Roman"/>
              </a:rPr>
              <a:t>м. Содержание 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золота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неравномерное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—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от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100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до</a:t>
            </a:r>
            <a:r>
              <a:rPr sz="2200" dirty="0">
                <a:latin typeface="Times New Roman"/>
                <a:cs typeface="Times New Roman"/>
              </a:rPr>
              <a:t> 1000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мг/м3.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На</a:t>
            </a:r>
            <a:r>
              <a:rPr sz="2200" spc="54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месторождении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добыто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155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т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золота.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Формирование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месторождения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происходило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условиях </a:t>
            </a:r>
            <a:r>
              <a:rPr sz="2200" spc="-10" dirty="0">
                <a:latin typeface="Times New Roman"/>
                <a:cs typeface="Times New Roman"/>
              </a:rPr>
              <a:t>постепенного </a:t>
            </a:r>
            <a:r>
              <a:rPr sz="2200" spc="-5" dirty="0">
                <a:latin typeface="Times New Roman"/>
                <a:cs typeface="Times New Roman"/>
              </a:rPr>
              <a:t>перемещения </a:t>
            </a:r>
            <a:r>
              <a:rPr sz="2200" spc="-15" dirty="0">
                <a:latin typeface="Times New Roman"/>
                <a:cs typeface="Times New Roman"/>
              </a:rPr>
              <a:t>береговой </a:t>
            </a:r>
            <a:r>
              <a:rPr sz="2200" spc="-5" dirty="0">
                <a:latin typeface="Times New Roman"/>
                <a:cs typeface="Times New Roman"/>
              </a:rPr>
              <a:t>линии в </a:t>
            </a:r>
            <a:r>
              <a:rPr sz="2200" spc="-10" dirty="0">
                <a:latin typeface="Times New Roman"/>
                <a:cs typeface="Times New Roman"/>
              </a:rPr>
              <a:t>сторону </a:t>
            </a:r>
            <a:r>
              <a:rPr sz="2200" spc="-5" dirty="0">
                <a:latin typeface="Times New Roman"/>
                <a:cs typeface="Times New Roman"/>
              </a:rPr>
              <a:t>моря.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Образовался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субпараллельный</a:t>
            </a:r>
            <a:r>
              <a:rPr sz="2200" spc="-5" dirty="0">
                <a:latin typeface="Times New Roman"/>
                <a:cs typeface="Times New Roman"/>
              </a:rPr>
              <a:t> ряд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литоральных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россыпей. </a:t>
            </a:r>
            <a:r>
              <a:rPr sz="2200" spc="-5" dirty="0">
                <a:latin typeface="Times New Roman"/>
                <a:cs typeface="Times New Roman"/>
              </a:rPr>
              <a:t>Крайняя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из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них </a:t>
            </a:r>
            <a:r>
              <a:rPr sz="2200" spc="-20" dirty="0">
                <a:latin typeface="Times New Roman"/>
                <a:cs typeface="Times New Roman"/>
              </a:rPr>
              <a:t>находится </a:t>
            </a:r>
            <a:r>
              <a:rPr sz="2200" spc="-5" dirty="0">
                <a:latin typeface="Times New Roman"/>
                <a:cs typeface="Times New Roman"/>
              </a:rPr>
              <a:t>на </a:t>
            </a:r>
            <a:r>
              <a:rPr sz="2200" spc="-10" dirty="0">
                <a:latin typeface="Times New Roman"/>
                <a:cs typeface="Times New Roman"/>
              </a:rPr>
              <a:t>высоте </a:t>
            </a:r>
            <a:r>
              <a:rPr sz="2200" dirty="0">
                <a:latin typeface="Times New Roman"/>
                <a:cs typeface="Times New Roman"/>
              </a:rPr>
              <a:t>25 </a:t>
            </a:r>
            <a:r>
              <a:rPr sz="2200" spc="-5" dirty="0">
                <a:latin typeface="Times New Roman"/>
                <a:cs typeface="Times New Roman"/>
              </a:rPr>
              <a:t>м </a:t>
            </a:r>
            <a:r>
              <a:rPr sz="2200" spc="-10" dirty="0">
                <a:latin typeface="Times New Roman"/>
                <a:cs typeface="Times New Roman"/>
              </a:rPr>
              <a:t>над </a:t>
            </a:r>
            <a:r>
              <a:rPr sz="2200" dirty="0">
                <a:latin typeface="Times New Roman"/>
                <a:cs typeface="Times New Roman"/>
              </a:rPr>
              <a:t>уровнем </a:t>
            </a:r>
            <a:r>
              <a:rPr sz="2200" spc="-5" dirty="0">
                <a:latin typeface="Times New Roman"/>
                <a:cs typeface="Times New Roman"/>
              </a:rPr>
              <a:t>моря и на </a:t>
            </a:r>
            <a:r>
              <a:rPr sz="2200" spc="-15" dirty="0">
                <a:latin typeface="Times New Roman"/>
                <a:cs typeface="Times New Roman"/>
              </a:rPr>
              <a:t>расстоянии </a:t>
            </a:r>
            <a:r>
              <a:rPr sz="2200" spc="-5" dirty="0">
                <a:latin typeface="Times New Roman"/>
                <a:cs typeface="Times New Roman"/>
              </a:rPr>
              <a:t>7 км </a:t>
            </a:r>
            <a:r>
              <a:rPr sz="2200" spc="-25" dirty="0">
                <a:latin typeface="Times New Roman"/>
                <a:cs typeface="Times New Roman"/>
              </a:rPr>
              <a:t>от 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современной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береговой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линии.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Всего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установлено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12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россыпей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золота.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16627" y="3764152"/>
            <a:ext cx="4127372" cy="309384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94612" y="6295440"/>
            <a:ext cx="3463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Минидрага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месторождении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Ном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57391"/>
            <a:ext cx="898779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00"/>
              </a:spcBef>
              <a:tabLst>
                <a:tab pos="1403985" algn="l"/>
                <a:tab pos="2296795" algn="l"/>
                <a:tab pos="2937510" algn="l"/>
                <a:tab pos="3394710" algn="l"/>
                <a:tab pos="4798695" algn="l"/>
                <a:tab pos="6190615" algn="l"/>
                <a:tab pos="6505575" algn="l"/>
                <a:tab pos="7346950" algn="l"/>
                <a:tab pos="8216265" algn="l"/>
              </a:tabLst>
            </a:pPr>
            <a:r>
              <a:rPr sz="2000" spc="-10" dirty="0">
                <a:latin typeface="Times New Roman"/>
                <a:cs typeface="Times New Roman"/>
              </a:rPr>
              <a:t>Самородок	золота	</a:t>
            </a:r>
            <a:r>
              <a:rPr sz="2000" dirty="0">
                <a:latin typeface="Times New Roman"/>
                <a:cs typeface="Times New Roman"/>
              </a:rPr>
              <a:t>13,8	</a:t>
            </a:r>
            <a:r>
              <a:rPr sz="2000" spc="-80" dirty="0">
                <a:latin typeface="Times New Roman"/>
                <a:cs typeface="Times New Roman"/>
              </a:rPr>
              <a:t>кг,	</a:t>
            </a:r>
            <a:r>
              <a:rPr sz="2000" spc="-5" dirty="0">
                <a:latin typeface="Times New Roman"/>
                <a:cs typeface="Times New Roman"/>
              </a:rPr>
              <a:t>найденный	старателем	</a:t>
            </a:r>
            <a:r>
              <a:rPr sz="2000" dirty="0">
                <a:latin typeface="Times New Roman"/>
                <a:cs typeface="Times New Roman"/>
              </a:rPr>
              <a:t>в	</a:t>
            </a:r>
            <a:r>
              <a:rPr sz="2000" spc="-40" dirty="0">
                <a:latin typeface="Times New Roman"/>
                <a:cs typeface="Times New Roman"/>
              </a:rPr>
              <a:t>1935г.	</a:t>
            </a:r>
            <a:r>
              <a:rPr sz="2000" spc="-30" dirty="0">
                <a:latin typeface="Times New Roman"/>
                <a:cs typeface="Times New Roman"/>
              </a:rPr>
              <a:t>(Урал,	</a:t>
            </a:r>
            <a:r>
              <a:rPr sz="2000" spc="-10" dirty="0">
                <a:latin typeface="Times New Roman"/>
                <a:cs typeface="Times New Roman"/>
              </a:rPr>
              <a:t>приток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160"/>
              </a:lnSpc>
            </a:pPr>
            <a:r>
              <a:rPr sz="2000" dirty="0">
                <a:latin typeface="Times New Roman"/>
                <a:cs typeface="Times New Roman"/>
              </a:rPr>
              <a:t>р.Чусовой)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8"/>
            <a:ext cx="9143999" cy="5856985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7665BDF-8026-6BBC-E345-FC66EAC1856C}"/>
              </a:ext>
            </a:extLst>
          </p:cNvPr>
          <p:cNvSpPr txBox="1"/>
          <p:nvPr/>
        </p:nvSpPr>
        <p:spPr>
          <a:xfrm>
            <a:off x="457200" y="2590800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33586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1469</TotalTime>
  <Words>6935</Words>
  <Application>Microsoft Office PowerPoint</Application>
  <PresentationFormat>Экран (4:3)</PresentationFormat>
  <Paragraphs>262</Paragraphs>
  <Slides>63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71" baseType="lpstr">
      <vt:lpstr>Arial</vt:lpstr>
      <vt:lpstr>Cambria Math</vt:lpstr>
      <vt:lpstr>Microsoft Sans Serif</vt:lpstr>
      <vt:lpstr>Palatino Linotype</vt:lpstr>
      <vt:lpstr>Times New Roman</vt:lpstr>
      <vt:lpstr>Trebuchet MS</vt:lpstr>
      <vt:lpstr>Wingdings 3</vt:lpstr>
      <vt:lpstr>Аспект</vt:lpstr>
      <vt:lpstr>Металлогения  золота: геохимия, минералогия, ресурсы, основные геолого-генетические типы лекция 1-2</vt:lpstr>
      <vt:lpstr>История</vt:lpstr>
      <vt:lpstr>Презентация PowerPoint</vt:lpstr>
      <vt:lpstr>Геохимия</vt:lpstr>
      <vt:lpstr>Геохимия</vt:lpstr>
      <vt:lpstr>Минералогия</vt:lpstr>
      <vt:lpstr>Самородное золото</vt:lpstr>
      <vt:lpstr>Презентация PowerPoint</vt:lpstr>
      <vt:lpstr>Презентация PowerPoint</vt:lpstr>
      <vt:lpstr>Минералогия</vt:lpstr>
      <vt:lpstr>Применение</vt:lpstr>
      <vt:lpstr>Презентация PowerPoint</vt:lpstr>
      <vt:lpstr>Ресурсы, запасы, добыча</vt:lpstr>
      <vt:lpstr>Ресурсы, запасы, добыча</vt:lpstr>
      <vt:lpstr>Ресурсы, запасы, добыча</vt:lpstr>
      <vt:lpstr>Металлогения и эпохи рудообразования. Архейская эпоха</vt:lpstr>
      <vt:lpstr>Протерозойская эпоха</vt:lpstr>
      <vt:lpstr>Палеозойская эпоха</vt:lpstr>
      <vt:lpstr>Мезо-кайнозойская эпоха</vt:lpstr>
      <vt:lpstr>Металлогения и эпохи рудообразования. Особенности и эволюция</vt:lpstr>
      <vt:lpstr>Генетические типы промышленных месторождений</vt:lpstr>
      <vt:lpstr>Презентация PowerPoint</vt:lpstr>
      <vt:lpstr>Скарновые месторождения</vt:lpstr>
      <vt:lpstr>Никел-Плейт (Канада)</vt:lpstr>
      <vt:lpstr>Никел-Плейт</vt:lpstr>
      <vt:lpstr>Ольховское месторождение</vt:lpstr>
      <vt:lpstr>Ольховское месторождение</vt:lpstr>
      <vt:lpstr>Плутоногенные гидротермальные  месторождения</vt:lpstr>
      <vt:lpstr>Дарасунское месторождение (Восточное  Забайкалье)</vt:lpstr>
      <vt:lpstr>Дарасунское месторождение</vt:lpstr>
      <vt:lpstr>Дарасунское месторождение (Восточное  Забайкалье)</vt:lpstr>
      <vt:lpstr>Дарасунское месторождение</vt:lpstr>
      <vt:lpstr>Вулканогенные гидротермальные  месторождения</vt:lpstr>
      <vt:lpstr>Рудное поле Балей. Тасеевское  месторождение</vt:lpstr>
      <vt:lpstr>Балейское  рудное поле</vt:lpstr>
      <vt:lpstr>Тасеевское месторождение</vt:lpstr>
      <vt:lpstr>Презентация PowerPoint</vt:lpstr>
      <vt:lpstr>Метаморфогеные месторождения</vt:lpstr>
      <vt:lpstr>Флюидно-метаморфогенные  месторождения</vt:lpstr>
      <vt:lpstr>Флюидно-метаморфогенные  месторождения</vt:lpstr>
      <vt:lpstr>Месторождение Сухой Лог</vt:lpstr>
      <vt:lpstr>Месторождение Сухой Лог</vt:lpstr>
      <vt:lpstr>Сухой Лог</vt:lpstr>
      <vt:lpstr>Сухой Лог</vt:lpstr>
      <vt:lpstr>Прожилковые руды месторождения золота Сухой Лог</vt:lpstr>
      <vt:lpstr>Осадочно-метаморфогенные  месторождения</vt:lpstr>
      <vt:lpstr>Месторождение Витватерсранд (ЮАР)</vt:lpstr>
      <vt:lpstr>Месторождение Витватерсранд (ЮАР)</vt:lpstr>
      <vt:lpstr>Витватерсранд</vt:lpstr>
      <vt:lpstr>Презентация PowerPoint</vt:lpstr>
      <vt:lpstr>Месторождения выветривания</vt:lpstr>
      <vt:lpstr>Россыпные месторождения</vt:lpstr>
      <vt:lpstr>Аллювиальные россыпи</vt:lpstr>
      <vt:lpstr>Аллювиальные россыпи</vt:lpstr>
      <vt:lpstr>Россыпи Бодайбинского района (Восточная  Сибирь, Байкало-Патомская горная область)</vt:lpstr>
      <vt:lpstr>Россыпи Бодайбинского района</vt:lpstr>
      <vt:lpstr>Россыпи р. Маракан</vt:lpstr>
      <vt:lpstr>Презентация PowerPoint</vt:lpstr>
      <vt:lpstr>Презентация PowerPoint</vt:lpstr>
      <vt:lpstr>Прибрежно-морские россыпи</vt:lpstr>
      <vt:lpstr>Месторождение Ном (США, Аляска)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Месторождения золота</dc:title>
  <dc:creator>БелНИГРИ</dc:creator>
  <cp:lastModifiedBy>4516</cp:lastModifiedBy>
  <cp:revision>3</cp:revision>
  <dcterms:created xsi:type="dcterms:W3CDTF">2023-04-13T02:28:07Z</dcterms:created>
  <dcterms:modified xsi:type="dcterms:W3CDTF">2024-02-19T13:28:04Z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2015-09-10T00:00:00Z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2023-04-13T00:00:00Z</vt:filetime>
  </property>
</Properties>
</file>